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91"/>
  </p:notesMasterIdLst>
  <p:handoutMasterIdLst>
    <p:handoutMasterId r:id="rId92"/>
  </p:handoutMasterIdLst>
  <p:sldIdLst>
    <p:sldId id="260" r:id="rId5"/>
    <p:sldId id="261" r:id="rId6"/>
    <p:sldId id="296" r:id="rId7"/>
    <p:sldId id="280" r:id="rId8"/>
    <p:sldId id="301" r:id="rId9"/>
    <p:sldId id="433" r:id="rId10"/>
    <p:sldId id="434" r:id="rId11"/>
    <p:sldId id="435" r:id="rId12"/>
    <p:sldId id="436" r:id="rId13"/>
    <p:sldId id="364" r:id="rId14"/>
    <p:sldId id="297" r:id="rId15"/>
    <p:sldId id="393" r:id="rId16"/>
    <p:sldId id="394" r:id="rId17"/>
    <p:sldId id="366" r:id="rId18"/>
    <p:sldId id="298" r:id="rId19"/>
    <p:sldId id="367" r:id="rId20"/>
    <p:sldId id="395" r:id="rId21"/>
    <p:sldId id="396" r:id="rId22"/>
    <p:sldId id="397" r:id="rId23"/>
    <p:sldId id="368" r:id="rId24"/>
    <p:sldId id="398" r:id="rId25"/>
    <p:sldId id="399" r:id="rId26"/>
    <p:sldId id="400" r:id="rId27"/>
    <p:sldId id="401" r:id="rId28"/>
    <p:sldId id="402" r:id="rId29"/>
    <p:sldId id="369" r:id="rId30"/>
    <p:sldId id="370" r:id="rId31"/>
    <p:sldId id="371" r:id="rId32"/>
    <p:sldId id="372" r:id="rId33"/>
    <p:sldId id="373" r:id="rId34"/>
    <p:sldId id="374" r:id="rId35"/>
    <p:sldId id="375" r:id="rId36"/>
    <p:sldId id="376" r:id="rId37"/>
    <p:sldId id="403" r:id="rId38"/>
    <p:sldId id="286" r:id="rId39"/>
    <p:sldId id="377" r:id="rId40"/>
    <p:sldId id="378" r:id="rId41"/>
    <p:sldId id="379" r:id="rId42"/>
    <p:sldId id="380" r:id="rId43"/>
    <p:sldId id="381" r:id="rId44"/>
    <p:sldId id="382" r:id="rId45"/>
    <p:sldId id="383" r:id="rId46"/>
    <p:sldId id="384" r:id="rId47"/>
    <p:sldId id="365" r:id="rId48"/>
    <p:sldId id="385" r:id="rId49"/>
    <p:sldId id="389" r:id="rId50"/>
    <p:sldId id="391" r:id="rId51"/>
    <p:sldId id="386" r:id="rId52"/>
    <p:sldId id="404" r:id="rId53"/>
    <p:sldId id="39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7" r:id="rId74"/>
    <p:sldId id="438" r:id="rId75"/>
    <p:sldId id="439" r:id="rId76"/>
    <p:sldId id="440" r:id="rId77"/>
    <p:sldId id="441" r:id="rId78"/>
    <p:sldId id="442" r:id="rId79"/>
    <p:sldId id="412" r:id="rId80"/>
    <p:sldId id="408" r:id="rId81"/>
    <p:sldId id="409" r:id="rId82"/>
    <p:sldId id="406" r:id="rId83"/>
    <p:sldId id="407" r:id="rId84"/>
    <p:sldId id="410" r:id="rId85"/>
    <p:sldId id="411" r:id="rId86"/>
    <p:sldId id="405" r:id="rId87"/>
    <p:sldId id="387" r:id="rId88"/>
    <p:sldId id="388" r:id="rId89"/>
    <p:sldId id="432"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E48"/>
    <a:srgbClr val="00A2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F1CE12-B100-0000-0000-000000000002}">
  <a:tblStyle styleId="{35758FB7-9AC5-4552-8A53-C91805E547FA}" styleName="Estilo com Tema 1 - Destaqu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822" autoAdjust="0"/>
  </p:normalViewPr>
  <p:slideViewPr>
    <p:cSldViewPr>
      <p:cViewPr>
        <p:scale>
          <a:sx n="82" d="100"/>
          <a:sy n="82" d="100"/>
        </p:scale>
        <p:origin x="1536" y="62"/>
      </p:cViewPr>
      <p:guideLst>
        <p:guide orient="horz" pos="2160"/>
        <p:guide pos="2880"/>
      </p:guideLst>
    </p:cSldViewPr>
  </p:slideViewPr>
  <p:outlineViewPr>
    <p:cViewPr>
      <p:scale>
        <a:sx n="1" d="1"/>
        <a:sy n="1" d="1"/>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2"/>
          <p:cNvSpPr>
            <a:spLocks noGrp="1"/>
          </p:cNvSpPr>
          <p:nvPr>
            <p:ph type="hdr" sz="quarter"/>
          </p:nvPr>
        </p:nvSpPr>
        <p:spPr>
          <a:xfrm>
            <a:off x="0" y="0"/>
            <a:ext cx="2971800" cy="457200"/>
          </a:xfrm>
          <a:prstGeom prst="rect">
            <a:avLst/>
          </a:prstGeom>
        </p:spPr>
        <p:txBody>
          <a:bodyPr/>
          <a:lstStyle/>
          <a:p>
            <a:endParaRPr lang="pt-PT"/>
          </a:p>
        </p:txBody>
      </p:sp>
      <p:sp>
        <p:nvSpPr>
          <p:cNvPr id="24" name="Rectangle 24"/>
          <p:cNvSpPr>
            <a:spLocks noGrp="1"/>
          </p:cNvSpPr>
          <p:nvPr>
            <p:ph type="dt" sz="quarter" idx="1"/>
          </p:nvPr>
        </p:nvSpPr>
        <p:spPr>
          <a:xfrm>
            <a:off x="3884613" y="0"/>
            <a:ext cx="2971800" cy="457200"/>
          </a:xfrm>
          <a:prstGeom prst="rect">
            <a:avLst/>
          </a:prstGeom>
        </p:spPr>
        <p:txBody>
          <a:bodyPr/>
          <a:lstStyle/>
          <a:p>
            <a:fld id="{A849C5AD-4428-4E9C-9C84-11B72C9365FB}" type="datetimeFigureOut">
              <a:rPr lang="pt-PT" smtClean="0"/>
              <a:pPr/>
              <a:t>15/12/2021</a:t>
            </a:fld>
            <a:endParaRPr lang="pt-PT"/>
          </a:p>
        </p:txBody>
      </p:sp>
      <p:sp>
        <p:nvSpPr>
          <p:cNvPr id="30" name="Rectangle 30"/>
          <p:cNvSpPr>
            <a:spLocks noGrp="1"/>
          </p:cNvSpPr>
          <p:nvPr>
            <p:ph type="ftr" sz="quarter" idx="2"/>
          </p:nvPr>
        </p:nvSpPr>
        <p:spPr>
          <a:xfrm>
            <a:off x="0" y="8685213"/>
            <a:ext cx="2971800" cy="457200"/>
          </a:xfrm>
          <a:prstGeom prst="rect">
            <a:avLst/>
          </a:prstGeom>
        </p:spPr>
        <p:txBody>
          <a:bodyPr/>
          <a:lstStyle/>
          <a:p>
            <a:endParaRPr lang="pt-PT"/>
          </a:p>
        </p:txBody>
      </p:sp>
      <p:sp>
        <p:nvSpPr>
          <p:cNvPr id="18" name="Rectangle 18"/>
          <p:cNvSpPr>
            <a:spLocks noGrp="1"/>
          </p:cNvSpPr>
          <p:nvPr>
            <p:ph type="sldNum" sz="quarter" idx="3"/>
          </p:nvPr>
        </p:nvSpPr>
        <p:spPr>
          <a:xfrm>
            <a:off x="3884613" y="8685213"/>
            <a:ext cx="2971800" cy="457200"/>
          </a:xfrm>
          <a:prstGeom prst="rect">
            <a:avLst/>
          </a:prstGeom>
        </p:spPr>
        <p:txBody>
          <a:bodyPr/>
          <a:lstStyle/>
          <a:p>
            <a:fld id="{8C596567-A38F-4CEF-B37F-9B9D120D62CE}" type="slidenum">
              <a:rPr lang="pt-PT" smtClean="0"/>
              <a:pPr/>
              <a:t>‹nº›</a:t>
            </a:fld>
            <a:endParaRPr lang="pt-PT"/>
          </a:p>
        </p:txBody>
      </p:sp>
    </p:spTree>
    <p:extLst>
      <p:ext uri="{BB962C8B-B14F-4D97-AF65-F5344CB8AC3E}">
        <p14:creationId xmlns:p14="http://schemas.microsoft.com/office/powerpoint/2010/main" val="855386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4"/>
          <p:cNvSpPr>
            <a:spLocks noGrp="1"/>
          </p:cNvSpPr>
          <p:nvPr>
            <p:ph type="hdr" sz="quarter"/>
          </p:nvPr>
        </p:nvSpPr>
        <p:spPr>
          <a:xfrm>
            <a:off x="0" y="0"/>
            <a:ext cx="2971800" cy="457200"/>
          </a:xfrm>
          <a:prstGeom prst="rect">
            <a:avLst/>
          </a:prstGeom>
        </p:spPr>
        <p:txBody>
          <a:bodyPr/>
          <a:lstStyle/>
          <a:p>
            <a:endParaRPr lang="pt-PT"/>
          </a:p>
        </p:txBody>
      </p:sp>
      <p:sp>
        <p:nvSpPr>
          <p:cNvPr id="15" name="Rectangle 15"/>
          <p:cNvSpPr>
            <a:spLocks noGrp="1"/>
          </p:cNvSpPr>
          <p:nvPr>
            <p:ph type="dt" idx="1"/>
          </p:nvPr>
        </p:nvSpPr>
        <p:spPr>
          <a:xfrm>
            <a:off x="3884613" y="0"/>
            <a:ext cx="2971800" cy="457200"/>
          </a:xfrm>
          <a:prstGeom prst="rect">
            <a:avLst/>
          </a:prstGeom>
        </p:spPr>
        <p:txBody>
          <a:bodyPr/>
          <a:lstStyle/>
          <a:p>
            <a:fld id="{D7547E60-4BE7-4E4E-9AAA-5EE35AEC995C}" type="datetimeFigureOut">
              <a:rPr lang="pt-PT"/>
              <a:pPr/>
              <a:t>15/12/2021</a:t>
            </a:fld>
            <a:endParaRPr lang="pt-PT"/>
          </a:p>
        </p:txBody>
      </p:sp>
      <p:sp>
        <p:nvSpPr>
          <p:cNvPr id="23" name="Rectangle 2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anchor="ctr"/>
          <a:lstStyle/>
          <a:p>
            <a:endParaRPr lang="pt-PT"/>
          </a:p>
        </p:txBody>
      </p:sp>
      <p:sp>
        <p:nvSpPr>
          <p:cNvPr id="5" name="Rectangle 5"/>
          <p:cNvSpPr>
            <a:spLocks noGrp="1"/>
          </p:cNvSpPr>
          <p:nvPr>
            <p:ph type="body" sz="quarter" idx="3"/>
          </p:nvPr>
        </p:nvSpPr>
        <p:spPr>
          <a:xfrm>
            <a:off x="685800" y="4343400"/>
            <a:ext cx="5486400" cy="4114800"/>
          </a:xfrm>
          <a:prstGeom prst="rect">
            <a:avLst/>
          </a:prstGeom>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18" name="Rectangle 18"/>
          <p:cNvSpPr>
            <a:spLocks noGrp="1"/>
          </p:cNvSpPr>
          <p:nvPr>
            <p:ph type="ftr" sz="quarter" idx="4"/>
          </p:nvPr>
        </p:nvSpPr>
        <p:spPr>
          <a:xfrm>
            <a:off x="0" y="8685213"/>
            <a:ext cx="2971800" cy="457200"/>
          </a:xfrm>
          <a:prstGeom prst="rect">
            <a:avLst/>
          </a:prstGeom>
        </p:spPr>
        <p:txBody>
          <a:bodyPr/>
          <a:lstStyle/>
          <a:p>
            <a:endParaRPr lang="pt-PT"/>
          </a:p>
        </p:txBody>
      </p:sp>
      <p:sp>
        <p:nvSpPr>
          <p:cNvPr id="28" name="Rectangle 28"/>
          <p:cNvSpPr>
            <a:spLocks noGrp="1"/>
          </p:cNvSpPr>
          <p:nvPr>
            <p:ph type="sldNum" sz="quarter" idx="5"/>
          </p:nvPr>
        </p:nvSpPr>
        <p:spPr>
          <a:xfrm>
            <a:off x="3884613" y="8685213"/>
            <a:ext cx="2971800" cy="457200"/>
          </a:xfrm>
          <a:prstGeom prst="rect">
            <a:avLst/>
          </a:prstGeom>
        </p:spPr>
        <p:txBody>
          <a:bodyPr/>
          <a:lstStyle/>
          <a:p>
            <a:fld id="{CA077768-21C8-4125-A345-258E48D2EED0}" type="slidenum">
              <a:rPr/>
              <a:pPr/>
              <a:t>‹nº›</a:t>
            </a:fld>
            <a:endParaRPr lang="pt-PT"/>
          </a:p>
        </p:txBody>
      </p:sp>
    </p:spTree>
    <p:extLst>
      <p:ext uri="{BB962C8B-B14F-4D97-AF65-F5344CB8AC3E}">
        <p14:creationId xmlns:p14="http://schemas.microsoft.com/office/powerpoint/2010/main" val="3632877244"/>
      </p:ext>
    </p:extLst>
  </p:cSld>
  <p:clrMap bg1="lt1" tx1="dk1" bg2="lt2" tx2="dk2" accent1="accent1" accent2="accent2" accent3="accent3" accent4="accent4" accent5="accent5" accent6="accent6" hlink="hlink" folHlink="folHlink"/>
  <p:notesStyle>
    <a:lvl1pPr marL="0" algn="l" rtl="0" latinLnBrk="0">
      <a:defRPr lang="pt-PT" sz="1200" kern="1200">
        <a:solidFill>
          <a:schemeClr val="tx1"/>
        </a:solidFill>
        <a:latin typeface="+mn-lt"/>
        <a:ea typeface="+mn-ea"/>
        <a:cs typeface="+mn-cs"/>
      </a:defRPr>
    </a:lvl1pPr>
    <a:lvl2pPr marL="457200" algn="l" rtl="0">
      <a:defRPr lang="pt-PT" sz="1200" kern="1200">
        <a:solidFill>
          <a:schemeClr val="tx1"/>
        </a:solidFill>
        <a:latin typeface="+mn-lt"/>
        <a:ea typeface="+mn-ea"/>
        <a:cs typeface="+mn-cs"/>
      </a:defRPr>
    </a:lvl2pPr>
    <a:lvl3pPr marL="914400" algn="l" rtl="0">
      <a:defRPr lang="pt-PT" sz="1200" kern="1200">
        <a:solidFill>
          <a:schemeClr val="tx1"/>
        </a:solidFill>
        <a:latin typeface="+mn-lt"/>
        <a:ea typeface="+mn-ea"/>
        <a:cs typeface="+mn-cs"/>
      </a:defRPr>
    </a:lvl3pPr>
    <a:lvl4pPr marL="1371600" algn="l" rtl="0">
      <a:defRPr lang="pt-PT" sz="1200" kern="1200">
        <a:solidFill>
          <a:schemeClr val="tx1"/>
        </a:solidFill>
        <a:latin typeface="+mn-lt"/>
        <a:ea typeface="+mn-ea"/>
        <a:cs typeface="+mn-cs"/>
      </a:defRPr>
    </a:lvl4pPr>
    <a:lvl5pPr marL="1828800" algn="l" rtl="0">
      <a:defRPr lang="pt-PT" sz="1200" kern="1200">
        <a:solidFill>
          <a:schemeClr val="tx1"/>
        </a:solidFill>
        <a:latin typeface="+mn-lt"/>
        <a:ea typeface="+mn-ea"/>
        <a:cs typeface="+mn-cs"/>
      </a:defRPr>
    </a:lvl5pPr>
    <a:lvl6pPr marL="2286000" algn="l" rtl="0">
      <a:defRPr lang="pt-PT" sz="1200" kern="1200">
        <a:solidFill>
          <a:schemeClr val="tx1"/>
        </a:solidFill>
        <a:latin typeface="+mn-lt"/>
        <a:ea typeface="+mn-ea"/>
        <a:cs typeface="+mn-cs"/>
      </a:defRPr>
    </a:lvl6pPr>
    <a:lvl7pPr marL="2743200" algn="l" rtl="0">
      <a:defRPr lang="pt-PT" sz="1200" kern="1200">
        <a:solidFill>
          <a:schemeClr val="tx1"/>
        </a:solidFill>
        <a:latin typeface="+mn-lt"/>
        <a:ea typeface="+mn-ea"/>
        <a:cs typeface="+mn-cs"/>
      </a:defRPr>
    </a:lvl7pPr>
    <a:lvl8pPr marL="3200400" algn="l" rtl="0">
      <a:defRPr lang="pt-PT" sz="1200" kern="1200">
        <a:solidFill>
          <a:schemeClr val="tx1"/>
        </a:solidFill>
        <a:latin typeface="+mn-lt"/>
        <a:ea typeface="+mn-ea"/>
        <a:cs typeface="+mn-cs"/>
      </a:defRPr>
    </a:lvl8pPr>
    <a:lvl9pPr marL="3657600" algn="l" rtl="0">
      <a:defRPr lang="pt-PT"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print"/>
          <a:srcRect/>
          <a:stretch>
            <a:fillRect/>
          </a:stretch>
        </p:blipFill>
        <p:spPr bwMode="auto">
          <a:xfrm>
            <a:off x="1115616" y="2708920"/>
            <a:ext cx="7580946" cy="3456384"/>
          </a:xfrm>
          <a:prstGeom prst="rect">
            <a:avLst/>
          </a:prstGeom>
          <a:noFill/>
          <a:ln w="9525">
            <a:noFill/>
            <a:miter lim="800000"/>
            <a:headEnd/>
            <a:tailEnd/>
          </a:ln>
        </p:spPr>
      </p:pic>
      <p:sp>
        <p:nvSpPr>
          <p:cNvPr id="31" name="Rectangle 31"/>
          <p:cNvSpPr>
            <a:spLocks noGrp="1"/>
          </p:cNvSpPr>
          <p:nvPr>
            <p:ph type="subTitle" idx="1" hasCustomPrompt="1"/>
          </p:nvPr>
        </p:nvSpPr>
        <p:spPr>
          <a:xfrm>
            <a:off x="2555776" y="2780929"/>
            <a:ext cx="6120680" cy="504056"/>
          </a:xfrm>
        </p:spPr>
        <p:txBody>
          <a:bodyPr>
            <a:noAutofit/>
          </a:bodyPr>
          <a:lstStyle>
            <a:lvl1pPr marL="0" indent="0" algn="r" latinLnBrk="0">
              <a:buNone/>
              <a:defRPr lang="pt-PT" sz="3200" b="1">
                <a:solidFill>
                  <a:schemeClr val="bg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pt-PT" dirty="0"/>
              <a:t>Subtítulo, Conferência</a:t>
            </a:r>
          </a:p>
        </p:txBody>
      </p:sp>
      <p:sp>
        <p:nvSpPr>
          <p:cNvPr id="5" name="Rectangle 5"/>
          <p:cNvSpPr>
            <a:spLocks noGrp="1"/>
          </p:cNvSpPr>
          <p:nvPr>
            <p:ph type="ctrTitle" hasCustomPrompt="1"/>
          </p:nvPr>
        </p:nvSpPr>
        <p:spPr>
          <a:xfrm>
            <a:off x="1115616" y="1196752"/>
            <a:ext cx="7577814" cy="1470025"/>
          </a:xfrm>
        </p:spPr>
        <p:txBody>
          <a:bodyPr anchor="b" anchorCtr="0">
            <a:normAutofit/>
          </a:bodyPr>
          <a:lstStyle>
            <a:lvl1pPr algn="r" latinLnBrk="0">
              <a:defRPr lang="pt-PT" sz="5400" b="0" baseline="0">
                <a:solidFill>
                  <a:srgbClr val="373E48"/>
                </a:solidFill>
              </a:defRPr>
            </a:lvl1pPr>
          </a:lstStyle>
          <a:p>
            <a:r>
              <a:rPr lang="pt-PT" dirty="0"/>
              <a:t>Título da Apresentação</a:t>
            </a:r>
          </a:p>
        </p:txBody>
      </p:sp>
      <p:sp>
        <p:nvSpPr>
          <p:cNvPr id="10" name="Marcador de Posição do Texto 9"/>
          <p:cNvSpPr>
            <a:spLocks noGrp="1"/>
          </p:cNvSpPr>
          <p:nvPr>
            <p:ph type="body" sz="quarter" idx="10" hasCustomPrompt="1"/>
          </p:nvPr>
        </p:nvSpPr>
        <p:spPr>
          <a:xfrm>
            <a:off x="4644008" y="5301208"/>
            <a:ext cx="4032250" cy="865187"/>
          </a:xfrm>
        </p:spPr>
        <p:txBody>
          <a:bodyPr/>
          <a:lstStyle>
            <a:lvl1pPr marL="0" marR="0" indent="0" algn="r" defTabSz="914400" eaLnBrk="1" fontAlgn="auto" latinLnBrk="0" hangingPunct="1">
              <a:lnSpc>
                <a:spcPct val="100000"/>
              </a:lnSpc>
              <a:spcBef>
                <a:spcPts val="0"/>
              </a:spcBef>
              <a:spcAft>
                <a:spcPts val="0"/>
              </a:spcAft>
              <a:buClrTx/>
              <a:buSzTx/>
              <a:buFontTx/>
              <a:buNone/>
              <a:tabLst/>
              <a:defRPr sz="2800"/>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PT" sz="2000" b="1" i="0" u="none" strike="noStrike" kern="0" cap="none" spc="0" normalizeH="0" baseline="0" noProof="0" dirty="0">
                <a:ln>
                  <a:noFill/>
                </a:ln>
                <a:solidFill>
                  <a:schemeClr val="bg1"/>
                </a:solidFill>
                <a:effectLst/>
                <a:uLnTx/>
                <a:uFillTx/>
                <a:latin typeface="+mn-lt"/>
              </a:rPr>
              <a:t>Autor1, Autor2, Autor 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pt-PT" sz="2000" b="1" i="0" u="none" strike="noStrike" kern="0" cap="none" spc="0" normalizeH="0" baseline="0" noProof="0" dirty="0">
                <a:ln>
                  <a:noFill/>
                </a:ln>
                <a:solidFill>
                  <a:schemeClr val="bg1"/>
                </a:solidFill>
                <a:effectLst/>
                <a:uLnTx/>
                <a:uFillTx/>
                <a:latin typeface="+mn-lt"/>
              </a:rPr>
              <a:t>Mail1, mail2, mail3</a:t>
            </a:r>
            <a:endParaRPr lang="en-US" dirty="0"/>
          </a:p>
        </p:txBody>
      </p:sp>
      <p:sp>
        <p:nvSpPr>
          <p:cNvPr id="11" name="Marcador de Posição do Número do Diapositivo 10"/>
          <p:cNvSpPr>
            <a:spLocks noGrp="1"/>
          </p:cNvSpPr>
          <p:nvPr>
            <p:ph type="sldNum" sz="quarter" idx="11"/>
          </p:nvPr>
        </p:nvSpPr>
        <p:spPr/>
        <p:txBody>
          <a:bodyPr/>
          <a:lstStyle/>
          <a:p>
            <a:pPr algn="r"/>
            <a:fld id="{D4C49B74-5DB2-4B03-B1D2-7F6A3C51C318}" type="slidenum">
              <a:rPr lang="pt-PT" smtClean="0"/>
              <a:pPr algn="r"/>
              <a:t>‹nº›</a:t>
            </a:fld>
            <a:endParaRPr lang="pt-PT"/>
          </a:p>
        </p:txBody>
      </p:sp>
      <p:pic>
        <p:nvPicPr>
          <p:cNvPr id="7" name="Picture 3"/>
          <p:cNvPicPr>
            <a:picLocks noChangeAspect="1" noChangeArrowheads="1"/>
          </p:cNvPicPr>
          <p:nvPr userDrawn="1"/>
        </p:nvPicPr>
        <p:blipFill>
          <a:blip r:embed="rId3" cstate="print"/>
          <a:srcRect/>
          <a:stretch>
            <a:fillRect/>
          </a:stretch>
        </p:blipFill>
        <p:spPr bwMode="auto">
          <a:xfrm>
            <a:off x="-1" y="6182245"/>
            <a:ext cx="6516217" cy="675756"/>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Texto">
    <p:spTree>
      <p:nvGrpSpPr>
        <p:cNvPr id="1" name=""/>
        <p:cNvGrpSpPr/>
        <p:nvPr/>
      </p:nvGrpSpPr>
      <p:grpSpPr>
        <a:xfrm>
          <a:off x="0" y="0"/>
          <a:ext cx="0" cy="0"/>
          <a:chOff x="0" y="0"/>
          <a:chExt cx="0" cy="0"/>
        </a:xfrm>
      </p:grpSpPr>
      <p:sp>
        <p:nvSpPr>
          <p:cNvPr id="7" name="Rectangle 7"/>
          <p:cNvSpPr>
            <a:spLocks noGrp="1"/>
          </p:cNvSpPr>
          <p:nvPr>
            <p:ph type="body" idx="1"/>
          </p:nvPr>
        </p:nvSpPr>
        <p:spPr>
          <a:xfrm>
            <a:off x="1295128" y="1340768"/>
            <a:ext cx="7597352" cy="5184576"/>
          </a:xfrm>
        </p:spPr>
        <p:txBody>
          <a:body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10" name="Slide Number Placeholder 9"/>
          <p:cNvSpPr>
            <a:spLocks noGrp="1"/>
          </p:cNvSpPr>
          <p:nvPr>
            <p:ph type="sldNum" sz="quarter" idx="11"/>
          </p:nvPr>
        </p:nvSpPr>
        <p:spPr>
          <a:xfrm>
            <a:off x="7010400" y="6525344"/>
            <a:ext cx="2133600" cy="332656"/>
          </a:xfrm>
          <a:prstGeom prst="rect">
            <a:avLst/>
          </a:prstGeom>
        </p:spPr>
        <p:txBody>
          <a:bodyPr/>
          <a:lstStyle/>
          <a:p>
            <a:pPr algn="r"/>
            <a:fld id="{D4C49B74-5DB2-4B03-B1D2-7F6A3C51C318}" type="slidenum">
              <a:rPr/>
              <a:pPr algn="r"/>
              <a:t>‹nº›</a:t>
            </a:fld>
            <a:endParaRPr lang="pt-PT"/>
          </a:p>
        </p:txBody>
      </p:sp>
      <p:sp>
        <p:nvSpPr>
          <p:cNvPr id="14" name="Rectangle 30"/>
          <p:cNvSpPr>
            <a:spLocks noGrp="1"/>
          </p:cNvSpPr>
          <p:nvPr>
            <p:ph type="title"/>
          </p:nvPr>
        </p:nvSpPr>
        <p:spPr>
          <a:xfrm>
            <a:off x="2483768" y="1"/>
            <a:ext cx="4680520" cy="1196752"/>
          </a:xfrm>
          <a:prstGeom prst="rect">
            <a:avLst/>
          </a:prstGeom>
        </p:spPr>
        <p:txBody>
          <a:bodyPr anchor="ctr" anchorCtr="0">
            <a:normAutofit/>
          </a:bodyPr>
          <a:lstStyle/>
          <a:p>
            <a:pPr algn="l"/>
            <a:r>
              <a:rPr lang="pt-PT" dirty="0"/>
              <a:t>Título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Texto">
    <p:spTree>
      <p:nvGrpSpPr>
        <p:cNvPr id="1" name=""/>
        <p:cNvGrpSpPr/>
        <p:nvPr/>
      </p:nvGrpSpPr>
      <p:grpSpPr>
        <a:xfrm>
          <a:off x="0" y="0"/>
          <a:ext cx="0" cy="0"/>
          <a:chOff x="0" y="0"/>
          <a:chExt cx="0" cy="0"/>
        </a:xfrm>
      </p:grpSpPr>
      <p:sp>
        <p:nvSpPr>
          <p:cNvPr id="10" name="Slide Number Placeholder 9"/>
          <p:cNvSpPr>
            <a:spLocks noGrp="1"/>
          </p:cNvSpPr>
          <p:nvPr>
            <p:ph type="sldNum" sz="quarter" idx="11"/>
          </p:nvPr>
        </p:nvSpPr>
        <p:spPr>
          <a:xfrm>
            <a:off x="7010400" y="6525344"/>
            <a:ext cx="2133600" cy="332656"/>
          </a:xfrm>
          <a:prstGeom prst="rect">
            <a:avLst/>
          </a:prstGeom>
        </p:spPr>
        <p:txBody>
          <a:bodyPr/>
          <a:lstStyle/>
          <a:p>
            <a:pPr algn="r"/>
            <a:fld id="{D4C49B74-5DB2-4B03-B1D2-7F6A3C51C318}" type="slidenum">
              <a:rPr/>
              <a:pPr algn="r"/>
              <a:t>‹nº›</a:t>
            </a:fld>
            <a:endParaRPr lang="pt-PT"/>
          </a:p>
        </p:txBody>
      </p:sp>
      <p:sp>
        <p:nvSpPr>
          <p:cNvPr id="14" name="Rectangle 30"/>
          <p:cNvSpPr>
            <a:spLocks noGrp="1"/>
          </p:cNvSpPr>
          <p:nvPr>
            <p:ph type="title"/>
          </p:nvPr>
        </p:nvSpPr>
        <p:spPr>
          <a:xfrm>
            <a:off x="2483768" y="1"/>
            <a:ext cx="4680520" cy="1196752"/>
          </a:xfrm>
          <a:prstGeom prst="rect">
            <a:avLst/>
          </a:prstGeom>
        </p:spPr>
        <p:txBody>
          <a:bodyPr anchor="ctr" anchorCtr="0">
            <a:normAutofit/>
          </a:bodyPr>
          <a:lstStyle/>
          <a:p>
            <a:pPr algn="l"/>
            <a:r>
              <a:rPr lang="pt-PT" dirty="0"/>
              <a:t>Título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e Texto">
    <p:spTree>
      <p:nvGrpSpPr>
        <p:cNvPr id="1" name=""/>
        <p:cNvGrpSpPr/>
        <p:nvPr/>
      </p:nvGrpSpPr>
      <p:grpSpPr>
        <a:xfrm>
          <a:off x="0" y="0"/>
          <a:ext cx="0" cy="0"/>
          <a:chOff x="0" y="0"/>
          <a:chExt cx="0" cy="0"/>
        </a:xfrm>
      </p:grpSpPr>
      <p:sp>
        <p:nvSpPr>
          <p:cNvPr id="10" name="Slide Number Placeholder 9"/>
          <p:cNvSpPr>
            <a:spLocks noGrp="1"/>
          </p:cNvSpPr>
          <p:nvPr>
            <p:ph type="sldNum" sz="quarter" idx="11"/>
          </p:nvPr>
        </p:nvSpPr>
        <p:spPr>
          <a:xfrm>
            <a:off x="7010400" y="6525344"/>
            <a:ext cx="2133600" cy="332656"/>
          </a:xfrm>
          <a:prstGeom prst="rect">
            <a:avLst/>
          </a:prstGeom>
        </p:spPr>
        <p:txBody>
          <a:bodyPr/>
          <a:lstStyle/>
          <a:p>
            <a:pPr algn="r"/>
            <a:fld id="{D4C49B74-5DB2-4B03-B1D2-7F6A3C51C318}" type="slidenum">
              <a:rPr/>
              <a:pPr algn="r"/>
              <a:t>‹nº›</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6" cstate="print"/>
          <a:srcRect l="16573" b="80589"/>
          <a:stretch>
            <a:fillRect/>
          </a:stretch>
        </p:blipFill>
        <p:spPr bwMode="auto">
          <a:xfrm>
            <a:off x="-1" y="0"/>
            <a:ext cx="9144001" cy="1196752"/>
          </a:xfrm>
          <a:prstGeom prst="rect">
            <a:avLst/>
          </a:prstGeom>
          <a:noFill/>
          <a:ln w="9525">
            <a:noFill/>
            <a:miter lim="800000"/>
            <a:headEnd/>
            <a:tailEnd/>
          </a:ln>
        </p:spPr>
      </p:pic>
      <p:pic>
        <p:nvPicPr>
          <p:cNvPr id="1026" name="Picture 2"/>
          <p:cNvPicPr>
            <a:picLocks noChangeAspect="1" noChangeArrowheads="1"/>
          </p:cNvPicPr>
          <p:nvPr userDrawn="1"/>
        </p:nvPicPr>
        <p:blipFill>
          <a:blip r:embed="rId6" cstate="print"/>
          <a:srcRect l="16573" t="19411"/>
          <a:stretch>
            <a:fillRect/>
          </a:stretch>
        </p:blipFill>
        <p:spPr bwMode="auto">
          <a:xfrm>
            <a:off x="0" y="1196752"/>
            <a:ext cx="9144001" cy="5661248"/>
          </a:xfrm>
          <a:prstGeom prst="rect">
            <a:avLst/>
          </a:prstGeom>
          <a:noFill/>
          <a:ln w="9525">
            <a:noFill/>
            <a:miter lim="800000"/>
            <a:headEnd/>
            <a:tailEnd/>
          </a:ln>
        </p:spPr>
      </p:pic>
      <p:sp>
        <p:nvSpPr>
          <p:cNvPr id="13" name="Rectângulo 12"/>
          <p:cNvSpPr/>
          <p:nvPr userDrawn="1"/>
        </p:nvSpPr>
        <p:spPr>
          <a:xfrm>
            <a:off x="0" y="1196752"/>
            <a:ext cx="9144000" cy="566124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0"/>
          <p:cNvSpPr>
            <a:spLocks noGrp="1"/>
          </p:cNvSpPr>
          <p:nvPr>
            <p:ph type="title"/>
          </p:nvPr>
        </p:nvSpPr>
        <p:spPr>
          <a:xfrm>
            <a:off x="2483768" y="1"/>
            <a:ext cx="4680520" cy="1196752"/>
          </a:xfrm>
          <a:prstGeom prst="rect">
            <a:avLst/>
          </a:prstGeom>
        </p:spPr>
        <p:txBody>
          <a:bodyPr anchor="ctr" anchorCtr="0">
            <a:normAutofit/>
          </a:bodyPr>
          <a:lstStyle/>
          <a:p>
            <a:pPr algn="l"/>
            <a:r>
              <a:rPr lang="pt-PT" dirty="0"/>
              <a:t>Título</a:t>
            </a:r>
          </a:p>
        </p:txBody>
      </p:sp>
      <p:sp>
        <p:nvSpPr>
          <p:cNvPr id="12" name="Rectangle 12"/>
          <p:cNvSpPr>
            <a:spLocks noGrp="1"/>
          </p:cNvSpPr>
          <p:nvPr>
            <p:ph type="body" idx="1"/>
          </p:nvPr>
        </p:nvSpPr>
        <p:spPr>
          <a:xfrm>
            <a:off x="1295128" y="1340768"/>
            <a:ext cx="7597352" cy="5184576"/>
          </a:xfrm>
          <a:prstGeom prst="rect">
            <a:avLst/>
          </a:prstGeom>
        </p:spPr>
        <p:txBody>
          <a:bodyPr>
            <a:normAutofit/>
          </a:bodyPr>
          <a:lstStyle/>
          <a:p>
            <a:pPr lvl="0"/>
            <a:r>
              <a:rPr lang="pt-PT" dirty="0"/>
              <a:t>Clique para 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15" name="CaixaDeTexto 14"/>
          <p:cNvSpPr txBox="1"/>
          <p:nvPr userDrawn="1"/>
        </p:nvSpPr>
        <p:spPr>
          <a:xfrm>
            <a:off x="0" y="116632"/>
            <a:ext cx="2555776" cy="1061829"/>
          </a:xfrm>
          <a:prstGeom prst="rect">
            <a:avLst/>
          </a:prstGeom>
          <a:noFill/>
        </p:spPr>
        <p:txBody>
          <a:bodyPr wrap="square" rtlCol="0">
            <a:spAutoFit/>
          </a:bodyPr>
          <a:lstStyle/>
          <a:p>
            <a:r>
              <a:rPr lang="en-US" sz="2100" dirty="0">
                <a:solidFill>
                  <a:srgbClr val="373E48"/>
                </a:solidFill>
              </a:rPr>
              <a:t>ESRG</a:t>
            </a:r>
          </a:p>
          <a:p>
            <a:r>
              <a:rPr lang="en-US" sz="2100" b="1" dirty="0">
                <a:solidFill>
                  <a:srgbClr val="00A2D3"/>
                </a:solidFill>
              </a:rPr>
              <a:t>Embedded Systems</a:t>
            </a:r>
          </a:p>
          <a:p>
            <a:r>
              <a:rPr lang="en-US" sz="2100" b="1" dirty="0">
                <a:solidFill>
                  <a:srgbClr val="00A2D3"/>
                </a:solidFill>
              </a:rPr>
              <a:t>Research Group</a:t>
            </a:r>
          </a:p>
        </p:txBody>
      </p:sp>
      <p:pic>
        <p:nvPicPr>
          <p:cNvPr id="1028" name="Picture 4"/>
          <p:cNvPicPr>
            <a:picLocks noChangeAspect="1" noChangeArrowheads="1"/>
          </p:cNvPicPr>
          <p:nvPr userDrawn="1"/>
        </p:nvPicPr>
        <p:blipFill>
          <a:blip r:embed="rId7" cstate="print"/>
          <a:srcRect l="3813" r="37962" b="1449"/>
          <a:stretch>
            <a:fillRect/>
          </a:stretch>
        </p:blipFill>
        <p:spPr bwMode="auto">
          <a:xfrm>
            <a:off x="0" y="1196752"/>
            <a:ext cx="1115616" cy="5661248"/>
          </a:xfrm>
          <a:prstGeom prst="rect">
            <a:avLst/>
          </a:prstGeom>
          <a:noFill/>
          <a:ln w="9525">
            <a:noFill/>
            <a:miter lim="800000"/>
            <a:headEnd/>
            <a:tailEnd/>
          </a:ln>
        </p:spPr>
      </p:pic>
      <p:sp>
        <p:nvSpPr>
          <p:cNvPr id="16" name="Slide Number Placeholder 9"/>
          <p:cNvSpPr>
            <a:spLocks noGrp="1"/>
          </p:cNvSpPr>
          <p:nvPr>
            <p:ph type="sldNum" sz="quarter" idx="4"/>
          </p:nvPr>
        </p:nvSpPr>
        <p:spPr>
          <a:xfrm>
            <a:off x="7010400" y="6525344"/>
            <a:ext cx="2133600" cy="332656"/>
          </a:xfrm>
          <a:prstGeom prst="rect">
            <a:avLst/>
          </a:prstGeom>
        </p:spPr>
        <p:txBody>
          <a:bodyPr/>
          <a:lstStyle/>
          <a:p>
            <a:pPr algn="r"/>
            <a:fld id="{D4C49B74-5DB2-4B03-B1D2-7F6A3C51C318}" type="slidenum">
              <a:rPr/>
              <a:pPr algn="r"/>
              <a:t>‹nº›</a:t>
            </a:fld>
            <a:endParaRPr lang="pt-P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defPPr>
        <a:defRPr lang="pt-PT" sz="4400">
          <a:solidFill>
            <a:schemeClr val="tx1"/>
          </a:solidFill>
          <a:latin typeface="+mj-lt"/>
          <a:ea typeface="+mj-ea"/>
          <a:cs typeface="+mj-cs"/>
        </a:defRPr>
      </a:defPPr>
      <a:lvl1pPr algn="l" eaLnBrk="1" latinLnBrk="0" hangingPunct="1">
        <a:buNone/>
        <a:defRPr lang="pt-PT" sz="3600">
          <a:solidFill>
            <a:srgbClr val="373E48"/>
          </a:solidFill>
          <a:latin typeface="+mj-lt"/>
        </a:defRPr>
      </a:lvl1pPr>
    </p:titleStyle>
    <p:bodyStyle>
      <a:defPPr>
        <a:defRPr lang="pt-PT">
          <a:solidFill>
            <a:schemeClr val="tx1"/>
          </a:solidFill>
          <a:latin typeface="+mn-lt"/>
          <a:ea typeface="+mn-ea"/>
          <a:cs typeface="+mn-cs"/>
        </a:defRPr>
      </a:defPPr>
      <a:lvl1pPr marL="342900" indent="-342900" eaLnBrk="1" latinLnBrk="0" hangingPunct="1">
        <a:buChar char="•"/>
        <a:defRPr lang="pt-PT" sz="2800">
          <a:solidFill>
            <a:srgbClr val="373E48"/>
          </a:solidFill>
          <a:latin typeface="+mn-lt"/>
        </a:defRPr>
      </a:lvl1pPr>
      <a:lvl2pPr marL="742950" indent="-285750" eaLnBrk="1" hangingPunct="1">
        <a:buChar char="–"/>
        <a:defRPr lang="pt-PT" sz="2400">
          <a:solidFill>
            <a:srgbClr val="00A2D3"/>
          </a:solidFill>
          <a:latin typeface="+mn-lt"/>
        </a:defRPr>
      </a:lvl2pPr>
      <a:lvl3pPr marL="1143000" indent="-228600" eaLnBrk="1" hangingPunct="1">
        <a:buChar char="•"/>
        <a:defRPr lang="pt-PT" sz="2400">
          <a:solidFill>
            <a:srgbClr val="373E48"/>
          </a:solidFill>
          <a:latin typeface="+mn-lt"/>
        </a:defRPr>
      </a:lvl3pPr>
      <a:lvl4pPr marL="1600200" indent="-228600" eaLnBrk="1" hangingPunct="1">
        <a:buChar char="–"/>
        <a:defRPr lang="pt-PT" sz="2000">
          <a:latin typeface="+mn-lt"/>
        </a:defRPr>
      </a:lvl4pPr>
      <a:lvl5pPr marL="2057400" indent="-228600" eaLnBrk="1" hangingPunct="1">
        <a:buChar char="»"/>
        <a:defRPr lang="pt-PT" sz="2000">
          <a:latin typeface="+mn-lt"/>
        </a:defRPr>
      </a:lvl5pPr>
      <a:lvl6pPr marL="2514600" indent="-228600" eaLnBrk="1" hangingPunct="1">
        <a:buChar char="•"/>
        <a:defRPr lang="pt-PT" sz="2000"/>
      </a:lvl6pPr>
      <a:lvl7pPr marL="2971800" indent="-228600" eaLnBrk="1" hangingPunct="1">
        <a:buChar char="•"/>
        <a:defRPr lang="pt-PT" sz="2000"/>
      </a:lvl7pPr>
      <a:lvl8pPr marL="3429000" indent="-228600" eaLnBrk="1" hangingPunct="1">
        <a:buChar char="•"/>
        <a:defRPr lang="pt-PT" sz="2000"/>
      </a:lvl8pPr>
      <a:lvl9pPr marL="3886200" indent="-228600" eaLnBrk="1" hangingPunct="1">
        <a:buChar char="•"/>
        <a:defRPr lang="pt-PT" sz="2000"/>
      </a:lvl9pPr>
    </p:bodyStyle>
    <p:otherStyle>
      <a:defPPr>
        <a:defRPr lang="pt-PT">
          <a:solidFill>
            <a:schemeClr val="tx1"/>
          </a:solidFill>
          <a:latin typeface="+mn-lt"/>
          <a:ea typeface="+mn-ea"/>
          <a:cs typeface="+mn-cs"/>
        </a:defRPr>
      </a:defPPr>
      <a:lvl1pPr marL="0" eaLnBrk="1" latinLnBrk="0"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115616" y="2708921"/>
            <a:ext cx="4104456" cy="648072"/>
          </a:xfrm>
          <a:solidFill>
            <a:srgbClr val="373E48">
              <a:alpha val="46000"/>
            </a:srgbClr>
          </a:solidFill>
        </p:spPr>
        <p:txBody>
          <a:bodyPr/>
          <a:lstStyle/>
          <a:p>
            <a:r>
              <a:rPr lang="en-US" sz="3600" dirty="0"/>
              <a:t>Embedded Systems</a:t>
            </a:r>
            <a:endParaRPr lang="pt-PT" sz="3600" dirty="0"/>
          </a:p>
          <a:p>
            <a:endParaRPr lang="en-US" sz="3600" dirty="0"/>
          </a:p>
        </p:txBody>
      </p:sp>
      <p:sp>
        <p:nvSpPr>
          <p:cNvPr id="4" name="Título 3"/>
          <p:cNvSpPr>
            <a:spLocks noGrp="1"/>
          </p:cNvSpPr>
          <p:nvPr>
            <p:ph type="ctrTitle"/>
          </p:nvPr>
        </p:nvSpPr>
        <p:spPr>
          <a:xfrm>
            <a:off x="1107129" y="3835854"/>
            <a:ext cx="7577814" cy="1470025"/>
          </a:xfrm>
        </p:spPr>
        <p:txBody>
          <a:bodyPr lIns="91440" tIns="45720" rIns="91440" bIns="45720" anchor="b" anchorCtr="0">
            <a:noAutofit/>
          </a:bodyPr>
          <a:lstStyle/>
          <a:p>
            <a:r>
              <a:rPr lang="pt-PT" sz="4000" b="1" i="1" dirty="0">
                <a:solidFill>
                  <a:schemeClr val="bg1">
                    <a:lumMod val="95000"/>
                  </a:schemeClr>
                </a:solidFill>
                <a:effectLst>
                  <a:outerShdw blurRad="38100" dist="38100" dir="2700000" algn="tl">
                    <a:srgbClr val="000000">
                      <a:alpha val="43137"/>
                    </a:srgbClr>
                  </a:outerShdw>
                </a:effectLst>
              </a:rPr>
              <a:t>MDO – Marketing Digital Outdoor</a:t>
            </a:r>
          </a:p>
        </p:txBody>
      </p:sp>
      <p:sp>
        <p:nvSpPr>
          <p:cNvPr id="6" name="Marcador de Posição do Texto 5"/>
          <p:cNvSpPr>
            <a:spLocks noGrp="1"/>
          </p:cNvSpPr>
          <p:nvPr>
            <p:ph type="body" sz="quarter" idx="10"/>
          </p:nvPr>
        </p:nvSpPr>
        <p:spPr>
          <a:xfrm>
            <a:off x="1115616" y="5301208"/>
            <a:ext cx="7632848" cy="865187"/>
          </a:xfrm>
          <a:solidFill>
            <a:srgbClr val="FFFFFF">
              <a:alpha val="65000"/>
            </a:srgbClr>
          </a:solidFill>
        </p:spPr>
        <p:txBody>
          <a:bodyPr lIns="91440" tIns="45720" rIns="91440" bIns="45720" anchor="ctr" anchorCtr="1">
            <a:noAutofit/>
          </a:bodyPr>
          <a:lstStyle/>
          <a:p>
            <a:pPr algn="ctr"/>
            <a:endParaRPr lang="pt-PT" sz="1800" b="1" dirty="0">
              <a:solidFill>
                <a:schemeClr val="tx1"/>
              </a:solidFill>
            </a:endParaRPr>
          </a:p>
        </p:txBody>
      </p:sp>
      <p:sp>
        <p:nvSpPr>
          <p:cNvPr id="9" name="Caixa de Texto 2"/>
          <p:cNvSpPr txBox="1">
            <a:spLocks noChangeArrowheads="1"/>
          </p:cNvSpPr>
          <p:nvPr/>
        </p:nvSpPr>
        <p:spPr bwMode="auto">
          <a:xfrm>
            <a:off x="1104485" y="2097357"/>
            <a:ext cx="5225588" cy="721736"/>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4000" b="1" i="1" dirty="0">
                <a:latin typeface="Calibri"/>
                <a:cs typeface="Times New Roman"/>
              </a:rPr>
              <a:t>Design</a:t>
            </a:r>
            <a:endParaRPr lang="pt-PT" dirty="0"/>
          </a:p>
        </p:txBody>
      </p:sp>
      <p:graphicFrame>
        <p:nvGraphicFramePr>
          <p:cNvPr id="2" name="Tabela 2">
            <a:extLst>
              <a:ext uri="{FF2B5EF4-FFF2-40B4-BE49-F238E27FC236}">
                <a16:creationId xmlns:a16="http://schemas.microsoft.com/office/drawing/2014/main" id="{61E3FE8E-EBF5-4DBB-8659-6DD53976FA32}"/>
              </a:ext>
            </a:extLst>
          </p:cNvPr>
          <p:cNvGraphicFramePr>
            <a:graphicFrameLocks noGrp="1"/>
          </p:cNvGraphicFramePr>
          <p:nvPr>
            <p:extLst>
              <p:ext uri="{D42A27DB-BD31-4B8C-83A1-F6EECF244321}">
                <p14:modId xmlns:p14="http://schemas.microsoft.com/office/powerpoint/2010/main" val="1376767712"/>
              </p:ext>
            </p:extLst>
          </p:nvPr>
        </p:nvGraphicFramePr>
        <p:xfrm>
          <a:off x="3255532" y="5412038"/>
          <a:ext cx="3620724" cy="731520"/>
        </p:xfrm>
        <a:graphic>
          <a:graphicData uri="http://schemas.openxmlformats.org/drawingml/2006/table">
            <a:tbl>
              <a:tblPr firstRow="1" bandRow="1"/>
              <a:tblGrid>
                <a:gridCol w="1810362">
                  <a:extLst>
                    <a:ext uri="{9D8B030D-6E8A-4147-A177-3AD203B41FA5}">
                      <a16:colId xmlns:a16="http://schemas.microsoft.com/office/drawing/2014/main" val="2809516166"/>
                    </a:ext>
                  </a:extLst>
                </a:gridCol>
                <a:gridCol w="1810362">
                  <a:extLst>
                    <a:ext uri="{9D8B030D-6E8A-4147-A177-3AD203B41FA5}">
                      <a16:colId xmlns:a16="http://schemas.microsoft.com/office/drawing/2014/main" val="3277170653"/>
                    </a:ext>
                  </a:extLst>
                </a:gridCol>
              </a:tblGrid>
              <a:tr h="241155">
                <a:tc>
                  <a:txBody>
                    <a:bodyPr/>
                    <a:lstStyle/>
                    <a:p>
                      <a:pPr lvl="0">
                        <a:buNone/>
                      </a:pPr>
                      <a:r>
                        <a:rPr lang="pt-PT" b="1" i="0" u="none" strike="noStrike" noProof="0" dirty="0">
                          <a:solidFill>
                            <a:schemeClr val="tx1"/>
                          </a:solidFill>
                          <a:latin typeface="Corbel"/>
                        </a:rPr>
                        <a:t>José Pires</a:t>
                      </a:r>
                      <a:endParaRPr lang="pt-PT" dirty="0"/>
                    </a:p>
                  </a:txBody>
                  <a:tcPr>
                    <a:lnL w="0">
                      <a:noFill/>
                    </a:lnL>
                    <a:lnR w="0">
                      <a:noFill/>
                    </a:lnR>
                    <a:lnT w="0">
                      <a:noFill/>
                    </a:lnT>
                    <a:lnB w="0">
                      <a:noFill/>
                    </a:lnB>
                  </a:tcPr>
                </a:tc>
                <a:tc>
                  <a:txBody>
                    <a:bodyPr/>
                    <a:lstStyle/>
                    <a:p>
                      <a:pPr lvl="0">
                        <a:buNone/>
                      </a:pPr>
                      <a:r>
                        <a:rPr lang="pt-PT" b="1" i="0" u="none" strike="noStrike" noProof="0" dirty="0">
                          <a:solidFill>
                            <a:schemeClr val="tx1"/>
                          </a:solidFill>
                          <a:latin typeface="Corbel"/>
                        </a:rPr>
                        <a:t>A50178</a:t>
                      </a:r>
                      <a:endParaRPr lang="pt-PT" dirty="0"/>
                    </a:p>
                  </a:txBody>
                  <a:tcPr>
                    <a:lnL w="0">
                      <a:noFill/>
                    </a:lnL>
                    <a:lnR w="0">
                      <a:noFill/>
                    </a:lnR>
                    <a:lnT w="0">
                      <a:noFill/>
                    </a:lnT>
                    <a:lnB w="0">
                      <a:noFill/>
                    </a:lnB>
                  </a:tcPr>
                </a:tc>
                <a:extLst>
                  <a:ext uri="{0D108BD9-81ED-4DB2-BD59-A6C34878D82A}">
                    <a16:rowId xmlns:a16="http://schemas.microsoft.com/office/drawing/2014/main" val="561562545"/>
                  </a:ext>
                </a:extLst>
              </a:tr>
              <a:tr h="241155">
                <a:tc>
                  <a:txBody>
                    <a:bodyPr/>
                    <a:lstStyle/>
                    <a:p>
                      <a:pPr lvl="0">
                        <a:buNone/>
                      </a:pPr>
                      <a:r>
                        <a:rPr lang="pt-PT" b="1" i="0" u="none" strike="noStrike" noProof="0" dirty="0">
                          <a:solidFill>
                            <a:schemeClr val="tx1"/>
                          </a:solidFill>
                          <a:latin typeface="Corbel"/>
                        </a:rPr>
                        <a:t>Hugo Freitas</a:t>
                      </a:r>
                      <a:endParaRPr lang="pt-PT" dirty="0"/>
                    </a:p>
                  </a:txBody>
                  <a:tcPr>
                    <a:lnL w="0">
                      <a:noFill/>
                    </a:lnL>
                    <a:lnR w="0">
                      <a:noFill/>
                    </a:lnR>
                    <a:lnT w="0">
                      <a:noFill/>
                    </a:lnT>
                    <a:lnB w="0">
                      <a:noFill/>
                    </a:lnB>
                  </a:tcPr>
                </a:tc>
                <a:tc>
                  <a:txBody>
                    <a:bodyPr/>
                    <a:lstStyle/>
                    <a:p>
                      <a:pPr lvl="0">
                        <a:buNone/>
                      </a:pPr>
                      <a:r>
                        <a:rPr lang="pt-PT" b="1" i="0" u="none" strike="noStrike" noProof="0" dirty="0">
                          <a:solidFill>
                            <a:schemeClr val="tx1"/>
                          </a:solidFill>
                          <a:latin typeface="Corbel"/>
                        </a:rPr>
                        <a:t>A88258</a:t>
                      </a:r>
                      <a:endParaRPr lang="pt-PT" dirty="0"/>
                    </a:p>
                  </a:txBody>
                  <a:tcPr>
                    <a:lnL w="0">
                      <a:noFill/>
                    </a:lnL>
                    <a:lnR w="0">
                      <a:noFill/>
                    </a:lnR>
                    <a:lnT w="0">
                      <a:noFill/>
                    </a:lnT>
                    <a:lnB w="0">
                      <a:noFill/>
                    </a:lnB>
                  </a:tcPr>
                </a:tc>
                <a:extLst>
                  <a:ext uri="{0D108BD9-81ED-4DB2-BD59-A6C34878D82A}">
                    <a16:rowId xmlns:a16="http://schemas.microsoft.com/office/drawing/2014/main" val="1359905421"/>
                  </a:ext>
                </a:extLst>
              </a:tr>
            </a:tbl>
          </a:graphicData>
        </a:graphic>
      </p:graphicFrame>
      <p:sp>
        <p:nvSpPr>
          <p:cNvPr id="3" name="TextBox 2">
            <a:extLst>
              <a:ext uri="{FF2B5EF4-FFF2-40B4-BE49-F238E27FC236}">
                <a16:creationId xmlns:a16="http://schemas.microsoft.com/office/drawing/2014/main" id="{DDB14721-1212-C440-BE29-CC98E6C9D9B0}"/>
              </a:ext>
            </a:extLst>
          </p:cNvPr>
          <p:cNvSpPr txBox="1"/>
          <p:nvPr/>
        </p:nvSpPr>
        <p:spPr>
          <a:xfrm>
            <a:off x="2207413" y="5549170"/>
            <a:ext cx="1141659" cy="400110"/>
          </a:xfrm>
          <a:prstGeom prst="rect">
            <a:avLst/>
          </a:prstGeom>
          <a:noFill/>
        </p:spPr>
        <p:txBody>
          <a:bodyPr wrap="none" rtlCol="0">
            <a:spAutoFit/>
          </a:bodyPr>
          <a:lstStyle/>
          <a:p>
            <a:r>
              <a:rPr lang="en-PT" sz="2000" b="1" dirty="0"/>
              <a:t>Group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pt-PT" sz="4800" b="1" dirty="0">
                <a:solidFill>
                  <a:schemeClr val="tx1"/>
                </a:solidFill>
              </a:rPr>
              <a:t>2. </a:t>
            </a:r>
            <a:r>
              <a:rPr lang="pt-PT" sz="4800" b="1" dirty="0" err="1">
                <a:solidFill>
                  <a:schemeClr val="tx1"/>
                </a:solidFill>
              </a:rPr>
              <a:t>Theoretical</a:t>
            </a:r>
            <a:r>
              <a:rPr lang="pt-PT" sz="4800" b="1" dirty="0">
                <a:solidFill>
                  <a:schemeClr val="tx1"/>
                </a:solidFill>
              </a:rPr>
              <a:t> </a:t>
            </a:r>
            <a:r>
              <a:rPr lang="pt-PT" sz="4800" b="1" dirty="0" err="1">
                <a:solidFill>
                  <a:schemeClr val="tx1"/>
                </a:solidFill>
              </a:rPr>
              <a:t>Foundations</a:t>
            </a:r>
            <a:endParaRPr lang="en-US" sz="48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10</a:t>
            </a:fld>
            <a:endParaRPr lang="en-GB"/>
          </a:p>
        </p:txBody>
      </p:sp>
    </p:spTree>
    <p:extLst>
      <p:ext uri="{BB962C8B-B14F-4D97-AF65-F5344CB8AC3E}">
        <p14:creationId xmlns:p14="http://schemas.microsoft.com/office/powerpoint/2010/main" val="73134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Scenting</a:t>
            </a:r>
            <a:r>
              <a:rPr lang="pt-PT" dirty="0"/>
              <a:t> Technologies</a:t>
            </a:r>
            <a:endParaRPr lang="en-US" dirty="0"/>
          </a:p>
        </p:txBody>
      </p:sp>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fontScale="92500" lnSpcReduction="10000"/>
          </a:bodyPr>
          <a:lstStyle/>
          <a:p>
            <a:pPr algn="just"/>
            <a:r>
              <a:rPr lang="en-GB" sz="2400" dirty="0"/>
              <a:t>These are all the topics that are aborded in this project:</a:t>
            </a:r>
          </a:p>
          <a:p>
            <a:pPr marL="857250" lvl="1" indent="-457200" algn="just">
              <a:buFont typeface="+mj-lt"/>
              <a:buAutoNum type="arabicPeriod"/>
            </a:pPr>
            <a:r>
              <a:rPr lang="en-GB" sz="2000" dirty="0"/>
              <a:t>Project Methodology;</a:t>
            </a:r>
          </a:p>
          <a:p>
            <a:pPr marL="857250" lvl="1" indent="-457200" algn="just">
              <a:buFont typeface="+mj-lt"/>
              <a:buAutoNum type="arabicPeriod"/>
            </a:pPr>
            <a:r>
              <a:rPr lang="en-GB" sz="2000" dirty="0"/>
              <a:t>Concurrency;</a:t>
            </a:r>
          </a:p>
          <a:p>
            <a:pPr marL="857250" lvl="1" indent="-457200" algn="just">
              <a:buFont typeface="+mj-lt"/>
              <a:buAutoNum type="arabicPeriod"/>
            </a:pPr>
            <a:r>
              <a:rPr lang="en-GB" sz="2000" dirty="0"/>
              <a:t>Threads </a:t>
            </a:r>
            <a:r>
              <a:rPr lang="en-GB" sz="2000" i="1" dirty="0"/>
              <a:t>versus</a:t>
            </a:r>
            <a:r>
              <a:rPr lang="en-GB" sz="2000" dirty="0"/>
              <a:t> processes;</a:t>
            </a:r>
          </a:p>
          <a:p>
            <a:pPr marL="857250" lvl="1" indent="-457200" algn="just">
              <a:buFont typeface="+mj-lt"/>
              <a:buAutoNum type="arabicPeriod"/>
            </a:pPr>
            <a:r>
              <a:rPr lang="en-GB" sz="2000" dirty="0"/>
              <a:t>Communications;</a:t>
            </a:r>
          </a:p>
          <a:p>
            <a:pPr marL="857250" lvl="1" indent="-457200" algn="just">
              <a:buFont typeface="+mj-lt"/>
              <a:buAutoNum type="arabicPeriod"/>
            </a:pPr>
            <a:r>
              <a:rPr lang="en-GB" sz="2000" dirty="0"/>
              <a:t>Daemons;</a:t>
            </a:r>
          </a:p>
          <a:p>
            <a:pPr marL="857250" lvl="1" indent="-457200" algn="just">
              <a:buFont typeface="+mj-lt"/>
              <a:buAutoNum type="arabicPeriod"/>
            </a:pPr>
            <a:r>
              <a:rPr lang="en-GB" sz="2000" dirty="0"/>
              <a:t>Device Drivers;</a:t>
            </a:r>
          </a:p>
          <a:p>
            <a:pPr marL="857250" lvl="1" indent="-457200" algn="just">
              <a:buFont typeface="+mj-lt"/>
              <a:buAutoNum type="arabicPeriod"/>
            </a:pPr>
            <a:r>
              <a:rPr lang="en-GB" sz="2000" dirty="0"/>
              <a:t>Build systems and </a:t>
            </a:r>
            <a:r>
              <a:rPr lang="en-GB" sz="2000" dirty="0" err="1"/>
              <a:t>Makefiles</a:t>
            </a:r>
            <a:r>
              <a:rPr lang="en-GB" sz="2000" dirty="0"/>
              <a:t>;</a:t>
            </a:r>
          </a:p>
          <a:p>
            <a:pPr marL="857250" lvl="1" indent="-457200" algn="just">
              <a:buFont typeface="+mj-lt"/>
              <a:buAutoNum type="arabicPeriod"/>
            </a:pPr>
            <a:r>
              <a:rPr lang="en-GB" sz="2000" dirty="0"/>
              <a:t>Source code documentation;</a:t>
            </a:r>
          </a:p>
          <a:p>
            <a:pPr marL="857250" lvl="1" indent="-457200" algn="just">
              <a:buFont typeface="+mj-lt"/>
              <a:buAutoNum type="arabicPeriod"/>
            </a:pPr>
            <a:r>
              <a:rPr lang="en-GB" sz="2000" b="1" dirty="0"/>
              <a:t>Scenting Technologies;</a:t>
            </a:r>
          </a:p>
          <a:p>
            <a:pPr marL="857250" lvl="1" indent="-457200" algn="just">
              <a:buFont typeface="+mj-lt"/>
              <a:buAutoNum type="arabicPeriod"/>
            </a:pPr>
            <a:r>
              <a:rPr lang="en-GB" sz="2000" b="1" dirty="0"/>
              <a:t>Computer Vision;</a:t>
            </a:r>
          </a:p>
          <a:p>
            <a:pPr marL="857250" lvl="1" indent="-457200" algn="just">
              <a:buFont typeface="+mj-lt"/>
              <a:buAutoNum type="arabicPeriod"/>
            </a:pPr>
            <a:r>
              <a:rPr lang="en-GB" sz="2000" b="1" dirty="0"/>
              <a:t>RDBMS;</a:t>
            </a:r>
          </a:p>
          <a:p>
            <a:pPr marL="857250" lvl="1" indent="-457200" algn="just">
              <a:buFont typeface="+mj-lt"/>
              <a:buAutoNum type="arabicPeriod"/>
            </a:pPr>
            <a:r>
              <a:rPr lang="en-GB" sz="2000" b="1" dirty="0"/>
              <a:t>Motion Detection;</a:t>
            </a:r>
          </a:p>
          <a:p>
            <a:pPr marL="857250" lvl="1" indent="-457200" algn="just">
              <a:buFont typeface="+mj-lt"/>
              <a:buAutoNum type="arabicPeriod"/>
            </a:pPr>
            <a:r>
              <a:rPr lang="en-GB" sz="2000" b="1" dirty="0"/>
              <a:t>Camera Recording and codecs;</a:t>
            </a:r>
          </a:p>
          <a:p>
            <a:pPr marL="857250" lvl="1" indent="-457200" algn="just">
              <a:buFont typeface="+mj-lt"/>
              <a:buAutoNum type="arabicPeriod"/>
            </a:pPr>
            <a:r>
              <a:rPr lang="en-GB" sz="2000" b="1" dirty="0"/>
              <a:t>Image filtering;</a:t>
            </a:r>
          </a:p>
          <a:p>
            <a:pPr marL="857250" lvl="1" indent="-457200" algn="just">
              <a:buFont typeface="+mj-lt"/>
              <a:buAutoNum type="arabicPeriod"/>
            </a:pPr>
            <a:r>
              <a:rPr lang="en-GB" sz="2000" b="1" dirty="0"/>
              <a:t>GIF Generation;</a:t>
            </a:r>
          </a:p>
          <a:p>
            <a:pPr marL="857250" lvl="1" indent="-457200" algn="just">
              <a:buFont typeface="+mj-lt"/>
              <a:buAutoNum type="arabicPeriod"/>
            </a:pPr>
            <a:r>
              <a:rPr lang="en-GB" sz="2000" dirty="0"/>
              <a:t>C/C++ Libraries and APIs;</a:t>
            </a:r>
          </a:p>
          <a:p>
            <a:pPr marL="857250" lvl="1" indent="-457200" algn="just">
              <a:buFont typeface="+mj-lt"/>
              <a:buAutoNum type="arabicPeriod"/>
            </a:pPr>
            <a:r>
              <a:rPr lang="en-GB" sz="2000" b="1" dirty="0"/>
              <a:t>Social Media APIs</a:t>
            </a:r>
          </a:p>
          <a:p>
            <a:pPr marL="857250" lvl="1" indent="-457200" algn="just">
              <a:buFont typeface="+mj-lt"/>
              <a:buAutoNum type="arabicPeriod"/>
            </a:pPr>
            <a:r>
              <a:rPr lang="en-GB" sz="2000" b="1" dirty="0"/>
              <a:t>UI Framework</a:t>
            </a:r>
          </a:p>
          <a:p>
            <a:pPr marL="857250" lvl="1" indent="-457200" algn="just">
              <a:buFont typeface="+mj-lt"/>
              <a:buAutoNum type="arabicPeriod"/>
            </a:pPr>
            <a:r>
              <a:rPr lang="en-GB" sz="2000" b="1" dirty="0"/>
              <a:t>File transfer Protocols</a:t>
            </a: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11</a:t>
            </a:fld>
            <a:endParaRPr lang="en-GB" dirty="0"/>
          </a:p>
        </p:txBody>
      </p:sp>
    </p:spTree>
    <p:extLst>
      <p:ext uri="{BB962C8B-B14F-4D97-AF65-F5344CB8AC3E}">
        <p14:creationId xmlns:p14="http://schemas.microsoft.com/office/powerpoint/2010/main" val="22994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Scenting</a:t>
            </a:r>
            <a:r>
              <a:rPr lang="pt-PT" dirty="0"/>
              <a:t> Technologies</a:t>
            </a:r>
            <a:endParaRPr lang="en-US" dirty="0"/>
          </a:p>
        </p:txBody>
      </p:sp>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dirty="0"/>
              <a:t>A scenting technology transforms an aromatic liquid into a gaseous fluid that can be conveyed through the air and be captured by human olfactory sense, usually for therapeutic or marketing purposes.</a:t>
            </a:r>
          </a:p>
          <a:p>
            <a:pPr algn="just"/>
            <a:r>
              <a:rPr lang="en-US" sz="2400" b="1" dirty="0"/>
              <a:t>Ultrasonic Diffusion:</a:t>
            </a:r>
          </a:p>
          <a:p>
            <a:pPr lvl="1" algn="just"/>
            <a:r>
              <a:rPr lang="en-US" sz="2000" dirty="0"/>
              <a:t>Ultrasonic diffusion uses high frequency stimuli to brake down water molecules into droplets, producing mist, diffusing the oils into the air. The high frequency stimuli is above 20 kHz, the upper threshold for audible human hearing — thus the ultrasonic naming — and it’s accomplished using micro-mesh piezoelectric </a:t>
            </a:r>
            <a:r>
              <a:rPr lang="pt-PT" sz="2000" dirty="0" err="1"/>
              <a:t>transducers</a:t>
            </a:r>
            <a:r>
              <a:rPr lang="pt-PT" sz="2000" dirty="0"/>
              <a:t>.</a:t>
            </a:r>
            <a:endParaRPr lang="en-GB" sz="2000" b="1"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12</a:t>
            </a:fld>
            <a:endParaRPr lang="en-GB" dirty="0"/>
          </a:p>
        </p:txBody>
      </p:sp>
    </p:spTree>
    <p:extLst>
      <p:ext uri="{BB962C8B-B14F-4D97-AF65-F5344CB8AC3E}">
        <p14:creationId xmlns:p14="http://schemas.microsoft.com/office/powerpoint/2010/main" val="35103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marL="0" indent="0">
              <a:buNone/>
            </a:pPr>
            <a:endParaRPr lang="en-GB" b="1" dirty="0">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13</a:t>
            </a:fld>
            <a:endParaRPr lang="en-GB" dirty="0"/>
          </a:p>
        </p:txBody>
      </p:sp>
      <p:sp>
        <p:nvSpPr>
          <p:cNvPr id="8" name="Título 2">
            <a:extLst>
              <a:ext uri="{FF2B5EF4-FFF2-40B4-BE49-F238E27FC236}">
                <a16:creationId xmlns:a16="http://schemas.microsoft.com/office/drawing/2014/main" id="{587547B4-9A99-4957-83F2-F0CF1022252F}"/>
              </a:ext>
            </a:extLst>
          </p:cNvPr>
          <p:cNvSpPr txBox="1">
            <a:spLocks/>
          </p:cNvSpPr>
          <p:nvPr/>
        </p:nvSpPr>
        <p:spPr>
          <a:xfrm>
            <a:off x="2483768" y="0"/>
            <a:ext cx="4680520" cy="1196752"/>
          </a:xfrm>
          <a:prstGeom prst="rect">
            <a:avLst/>
          </a:prstGeom>
        </p:spPr>
        <p:txBody>
          <a:bodyPr anchor="ctr" anchorCtr="0">
            <a:normAutofit fontScale="90000"/>
          </a:bodyPr>
          <a:lstStyle>
            <a:defPPr>
              <a:defRPr lang="pt-PT" sz="4400">
                <a:solidFill>
                  <a:schemeClr val="tx1"/>
                </a:solidFill>
                <a:latin typeface="+mj-lt"/>
                <a:ea typeface="+mj-ea"/>
                <a:cs typeface="+mj-cs"/>
              </a:defRPr>
            </a:defPPr>
            <a:lvl1pPr algn="l" eaLnBrk="1" latinLnBrk="0" hangingPunct="1">
              <a:buNone/>
              <a:defRPr lang="pt-PT" sz="3600">
                <a:solidFill>
                  <a:srgbClr val="373E48"/>
                </a:solidFill>
                <a:latin typeface="+mj-lt"/>
              </a:defRPr>
            </a:lvl1pPr>
          </a:lstStyle>
          <a:p>
            <a:pPr algn="ctr"/>
            <a:r>
              <a:rPr lang="pt-PT" b="1" kern="0" dirty="0" err="1"/>
              <a:t>Theoretical</a:t>
            </a:r>
            <a:r>
              <a:rPr lang="pt-PT" b="1" kern="0" dirty="0"/>
              <a:t> </a:t>
            </a:r>
            <a:r>
              <a:rPr lang="pt-PT" b="1" kern="0" dirty="0" err="1"/>
              <a:t>Foundations</a:t>
            </a:r>
            <a:br>
              <a:rPr lang="pt-PT" kern="0" dirty="0"/>
            </a:br>
            <a:r>
              <a:rPr lang="pt-PT" kern="0" dirty="0" err="1"/>
              <a:t>Scenting</a:t>
            </a:r>
            <a:r>
              <a:rPr lang="pt-PT" kern="0" dirty="0"/>
              <a:t> Technologies</a:t>
            </a:r>
          </a:p>
        </p:txBody>
      </p:sp>
      <p:pic>
        <p:nvPicPr>
          <p:cNvPr id="3" name="Imagem 2">
            <a:extLst>
              <a:ext uri="{FF2B5EF4-FFF2-40B4-BE49-F238E27FC236}">
                <a16:creationId xmlns:a16="http://schemas.microsoft.com/office/drawing/2014/main" id="{888B027A-94D8-425D-8ED1-E6A4483D3900}"/>
              </a:ext>
            </a:extLst>
          </p:cNvPr>
          <p:cNvPicPr>
            <a:picLocks noChangeAspect="1"/>
          </p:cNvPicPr>
          <p:nvPr/>
        </p:nvPicPr>
        <p:blipFill>
          <a:blip r:embed="rId2"/>
          <a:stretch>
            <a:fillRect/>
          </a:stretch>
        </p:blipFill>
        <p:spPr>
          <a:xfrm>
            <a:off x="1304697" y="1340768"/>
            <a:ext cx="3741348" cy="2796267"/>
          </a:xfrm>
          <a:prstGeom prst="rect">
            <a:avLst/>
          </a:prstGeom>
        </p:spPr>
      </p:pic>
      <p:pic>
        <p:nvPicPr>
          <p:cNvPr id="6" name="Imagem 5">
            <a:extLst>
              <a:ext uri="{FF2B5EF4-FFF2-40B4-BE49-F238E27FC236}">
                <a16:creationId xmlns:a16="http://schemas.microsoft.com/office/drawing/2014/main" id="{01BE5290-066B-4A8B-87BF-C4ECF58A65E3}"/>
              </a:ext>
            </a:extLst>
          </p:cNvPr>
          <p:cNvPicPr>
            <a:picLocks noChangeAspect="1"/>
          </p:cNvPicPr>
          <p:nvPr/>
        </p:nvPicPr>
        <p:blipFill>
          <a:blip r:embed="rId3"/>
          <a:stretch>
            <a:fillRect/>
          </a:stretch>
        </p:blipFill>
        <p:spPr>
          <a:xfrm>
            <a:off x="4061824" y="3454540"/>
            <a:ext cx="4594832" cy="2823599"/>
          </a:xfrm>
          <a:prstGeom prst="rect">
            <a:avLst/>
          </a:prstGeom>
        </p:spPr>
      </p:pic>
    </p:spTree>
    <p:extLst>
      <p:ext uri="{BB962C8B-B14F-4D97-AF65-F5344CB8AC3E}">
        <p14:creationId xmlns:p14="http://schemas.microsoft.com/office/powerpoint/2010/main" val="2195863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marL="0" indent="0">
              <a:buNone/>
            </a:pPr>
            <a:endParaRPr lang="en-GB" b="1" dirty="0">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14</a:t>
            </a:fld>
            <a:endParaRPr lang="en-GB" dirty="0"/>
          </a:p>
        </p:txBody>
      </p:sp>
      <p:sp>
        <p:nvSpPr>
          <p:cNvPr id="8" name="Título 2">
            <a:extLst>
              <a:ext uri="{FF2B5EF4-FFF2-40B4-BE49-F238E27FC236}">
                <a16:creationId xmlns:a16="http://schemas.microsoft.com/office/drawing/2014/main" id="{587547B4-9A99-4957-83F2-F0CF1022252F}"/>
              </a:ext>
            </a:extLst>
          </p:cNvPr>
          <p:cNvSpPr txBox="1">
            <a:spLocks/>
          </p:cNvSpPr>
          <p:nvPr/>
        </p:nvSpPr>
        <p:spPr>
          <a:xfrm>
            <a:off x="2483768" y="0"/>
            <a:ext cx="4680520" cy="1196752"/>
          </a:xfrm>
          <a:prstGeom prst="rect">
            <a:avLst/>
          </a:prstGeom>
        </p:spPr>
        <p:txBody>
          <a:bodyPr anchor="ctr" anchorCtr="0">
            <a:normAutofit fontScale="90000"/>
          </a:bodyPr>
          <a:lstStyle>
            <a:defPPr>
              <a:defRPr lang="pt-PT" sz="4400">
                <a:solidFill>
                  <a:schemeClr val="tx1"/>
                </a:solidFill>
                <a:latin typeface="+mj-lt"/>
                <a:ea typeface="+mj-ea"/>
                <a:cs typeface="+mj-cs"/>
              </a:defRPr>
            </a:defPPr>
            <a:lvl1pPr algn="l" eaLnBrk="1" latinLnBrk="0" hangingPunct="1">
              <a:buNone/>
              <a:defRPr lang="pt-PT" sz="3600">
                <a:solidFill>
                  <a:srgbClr val="373E48"/>
                </a:solidFill>
                <a:latin typeface="+mj-lt"/>
              </a:defRPr>
            </a:lvl1pPr>
          </a:lstStyle>
          <a:p>
            <a:pPr algn="ctr"/>
            <a:r>
              <a:rPr lang="pt-PT" b="1" kern="0" dirty="0" err="1"/>
              <a:t>Theoretical</a:t>
            </a:r>
            <a:r>
              <a:rPr lang="pt-PT" b="1" kern="0" dirty="0"/>
              <a:t> </a:t>
            </a:r>
            <a:r>
              <a:rPr lang="pt-PT" b="1" kern="0" dirty="0" err="1"/>
              <a:t>Foundations</a:t>
            </a:r>
            <a:br>
              <a:rPr lang="pt-PT" kern="0" dirty="0"/>
            </a:br>
            <a:r>
              <a:rPr lang="pt-PT" kern="0" dirty="0" err="1"/>
              <a:t>Scenting</a:t>
            </a:r>
            <a:r>
              <a:rPr lang="pt-PT" kern="0" dirty="0"/>
              <a:t> Technologies</a:t>
            </a:r>
          </a:p>
        </p:txBody>
      </p:sp>
      <p:pic>
        <p:nvPicPr>
          <p:cNvPr id="17" name="Imagem 16">
            <a:extLst>
              <a:ext uri="{FF2B5EF4-FFF2-40B4-BE49-F238E27FC236}">
                <a16:creationId xmlns:a16="http://schemas.microsoft.com/office/drawing/2014/main" id="{A9945718-6CD6-4A60-9C0B-5D4C5CA2BB1B}"/>
              </a:ext>
            </a:extLst>
          </p:cNvPr>
          <p:cNvPicPr>
            <a:picLocks noChangeAspect="1"/>
          </p:cNvPicPr>
          <p:nvPr/>
        </p:nvPicPr>
        <p:blipFill>
          <a:blip r:embed="rId2"/>
          <a:stretch>
            <a:fillRect/>
          </a:stretch>
        </p:blipFill>
        <p:spPr>
          <a:xfrm>
            <a:off x="1727684" y="1916832"/>
            <a:ext cx="6660232" cy="3755496"/>
          </a:xfrm>
          <a:prstGeom prst="rect">
            <a:avLst/>
          </a:prstGeom>
        </p:spPr>
      </p:pic>
    </p:spTree>
    <p:extLst>
      <p:ext uri="{BB962C8B-B14F-4D97-AF65-F5344CB8AC3E}">
        <p14:creationId xmlns:p14="http://schemas.microsoft.com/office/powerpoint/2010/main" val="27588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dirty="0"/>
              <a:t>Computer vision is a vast field, but can broadly be defined as the transformation of data from a still image or video camera into either a decision or a new representation to achieve some particular goal </a:t>
            </a:r>
            <a:r>
              <a:rPr lang="pt-PT" sz="2400" dirty="0"/>
              <a:t>[36].</a:t>
            </a:r>
          </a:p>
          <a:p>
            <a:pPr algn="just"/>
            <a:r>
              <a:rPr lang="pt-PT" sz="2400" b="1" dirty="0" err="1"/>
              <a:t>Computer</a:t>
            </a:r>
            <a:r>
              <a:rPr lang="pt-PT" sz="2400" b="1" dirty="0"/>
              <a:t> </a:t>
            </a:r>
            <a:r>
              <a:rPr lang="pt-PT" sz="2400" b="1" dirty="0" err="1"/>
              <a:t>vision</a:t>
            </a:r>
            <a:r>
              <a:rPr lang="pt-PT" sz="2400" b="1" dirty="0"/>
              <a:t> </a:t>
            </a:r>
            <a:r>
              <a:rPr lang="pt-PT" sz="2400" b="1" dirty="0" err="1"/>
              <a:t>framework</a:t>
            </a:r>
            <a:endParaRPr lang="en-GB" sz="700" dirty="0"/>
          </a:p>
          <a:p>
            <a:pPr lvl="1" algn="just"/>
            <a:r>
              <a:rPr lang="en-GB" sz="2000" b="1" dirty="0"/>
              <a:t>OpenCV: </a:t>
            </a:r>
            <a:r>
              <a:rPr lang="en-US" sz="2000" dirty="0"/>
              <a:t>it is an open-source computer vision and machine learning software library, built to provide a common infrastructure for computer vision applications and accelerate the use of machine perception </a:t>
            </a:r>
            <a:r>
              <a:rPr lang="pt-PT" sz="2000" dirty="0"/>
              <a:t>in </a:t>
            </a:r>
            <a:r>
              <a:rPr lang="pt-PT" sz="2000" dirty="0" err="1"/>
              <a:t>commercial</a:t>
            </a:r>
            <a:r>
              <a:rPr lang="pt-PT" sz="2000" dirty="0"/>
              <a:t> </a:t>
            </a:r>
            <a:r>
              <a:rPr lang="pt-PT" sz="2000" dirty="0" err="1"/>
              <a:t>products</a:t>
            </a:r>
            <a:r>
              <a:rPr lang="pt-PT" sz="2000" dirty="0"/>
              <a:t>.</a:t>
            </a:r>
            <a:endParaRPr lang="pt-PT" sz="3600" b="1" dirty="0"/>
          </a:p>
          <a:p>
            <a:pPr algn="just"/>
            <a:r>
              <a:rPr lang="pt-PT" sz="2400" b="1" dirty="0"/>
              <a:t>Face </a:t>
            </a:r>
            <a:r>
              <a:rPr lang="pt-PT" sz="2400" b="1" dirty="0" err="1"/>
              <a:t>detection</a:t>
            </a:r>
            <a:endParaRPr lang="pt-PT" sz="2400" b="1" dirty="0"/>
          </a:p>
          <a:p>
            <a:pPr lvl="1" algn="just"/>
            <a:r>
              <a:rPr lang="en-US" sz="2000" dirty="0"/>
              <a:t>Recent studies [47, 48] show that face detection can be further improved by using deep learning, leveraging the high capacity of deep convolutional networks.</a:t>
            </a:r>
            <a:endParaRPr lang="pt-PT" sz="4000" b="1" dirty="0"/>
          </a:p>
          <a:p>
            <a:pPr algn="just"/>
            <a:endParaRPr lang="en-GB" sz="600" dirty="0"/>
          </a:p>
          <a:p>
            <a:pPr marL="457200" lvl="1" indent="0" algn="just">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15</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Computer</a:t>
            </a:r>
            <a:r>
              <a:rPr lang="pt-PT" dirty="0"/>
              <a:t> </a:t>
            </a:r>
            <a:r>
              <a:rPr lang="pt-PT" dirty="0" err="1"/>
              <a:t>Vision</a:t>
            </a:r>
            <a:endParaRPr lang="en-US" dirty="0"/>
          </a:p>
        </p:txBody>
      </p:sp>
    </p:spTree>
    <p:extLst>
      <p:ext uri="{BB962C8B-B14F-4D97-AF65-F5344CB8AC3E}">
        <p14:creationId xmlns:p14="http://schemas.microsoft.com/office/powerpoint/2010/main" val="426065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Haar</a:t>
            </a:r>
            <a:r>
              <a:rPr lang="pt-PT" sz="2400" dirty="0"/>
              <a:t> </a:t>
            </a:r>
            <a:r>
              <a:rPr lang="pt-PT" sz="2400" dirty="0" err="1"/>
              <a:t>Cascade</a:t>
            </a:r>
            <a:r>
              <a:rPr lang="pt-PT" sz="2400" dirty="0"/>
              <a:t> </a:t>
            </a:r>
            <a:r>
              <a:rPr lang="pt-PT" sz="2400" dirty="0" err="1"/>
              <a:t>classifier</a:t>
            </a:r>
            <a:endParaRPr lang="pt-PT" sz="4000" b="1" dirty="0"/>
          </a:p>
          <a:p>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16</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Computer</a:t>
            </a:r>
            <a:r>
              <a:rPr lang="pt-PT" dirty="0"/>
              <a:t> </a:t>
            </a:r>
            <a:r>
              <a:rPr lang="pt-PT" dirty="0" err="1"/>
              <a:t>Vision</a:t>
            </a:r>
            <a:endParaRPr lang="en-US" dirty="0"/>
          </a:p>
        </p:txBody>
      </p:sp>
      <p:pic>
        <p:nvPicPr>
          <p:cNvPr id="3" name="Imagem 2">
            <a:extLst>
              <a:ext uri="{FF2B5EF4-FFF2-40B4-BE49-F238E27FC236}">
                <a16:creationId xmlns:a16="http://schemas.microsoft.com/office/drawing/2014/main" id="{BB705B92-3095-4C9F-A9D1-A5F559A18C82}"/>
              </a:ext>
            </a:extLst>
          </p:cNvPr>
          <p:cNvPicPr>
            <a:picLocks noChangeAspect="1"/>
          </p:cNvPicPr>
          <p:nvPr/>
        </p:nvPicPr>
        <p:blipFill>
          <a:blip r:embed="rId2"/>
          <a:stretch>
            <a:fillRect/>
          </a:stretch>
        </p:blipFill>
        <p:spPr>
          <a:xfrm>
            <a:off x="1316018" y="2148382"/>
            <a:ext cx="3467810" cy="2936801"/>
          </a:xfrm>
          <a:prstGeom prst="rect">
            <a:avLst/>
          </a:prstGeom>
        </p:spPr>
      </p:pic>
      <p:pic>
        <p:nvPicPr>
          <p:cNvPr id="6" name="Imagem 5">
            <a:extLst>
              <a:ext uri="{FF2B5EF4-FFF2-40B4-BE49-F238E27FC236}">
                <a16:creationId xmlns:a16="http://schemas.microsoft.com/office/drawing/2014/main" id="{9BA68C03-00DF-412A-A622-F6D1B3AD2066}"/>
              </a:ext>
            </a:extLst>
          </p:cNvPr>
          <p:cNvPicPr>
            <a:picLocks noChangeAspect="1"/>
          </p:cNvPicPr>
          <p:nvPr/>
        </p:nvPicPr>
        <p:blipFill>
          <a:blip r:embed="rId3"/>
          <a:stretch>
            <a:fillRect/>
          </a:stretch>
        </p:blipFill>
        <p:spPr>
          <a:xfrm>
            <a:off x="4949723" y="2181672"/>
            <a:ext cx="4016826" cy="2798760"/>
          </a:xfrm>
          <a:prstGeom prst="rect">
            <a:avLst/>
          </a:prstGeom>
        </p:spPr>
      </p:pic>
    </p:spTree>
    <p:extLst>
      <p:ext uri="{BB962C8B-B14F-4D97-AF65-F5344CB8AC3E}">
        <p14:creationId xmlns:p14="http://schemas.microsoft.com/office/powerpoint/2010/main" val="377281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88E2A1ED-7CAE-4D89-AA5D-2212CA5F4341}"/>
              </a:ext>
            </a:extLst>
          </p:cNvPr>
          <p:cNvPicPr>
            <a:picLocks noChangeAspect="1"/>
          </p:cNvPicPr>
          <p:nvPr/>
        </p:nvPicPr>
        <p:blipFill>
          <a:blip r:embed="rId2"/>
          <a:stretch>
            <a:fillRect/>
          </a:stretch>
        </p:blipFill>
        <p:spPr>
          <a:xfrm>
            <a:off x="1966214" y="4773705"/>
            <a:ext cx="6183172" cy="1607624"/>
          </a:xfrm>
          <a:prstGeom prst="rect">
            <a:avLst/>
          </a:prstGeom>
        </p:spPr>
      </p:pic>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Haar</a:t>
            </a:r>
            <a:r>
              <a:rPr lang="pt-PT" sz="2400" dirty="0"/>
              <a:t> </a:t>
            </a:r>
            <a:r>
              <a:rPr lang="pt-PT" sz="2400" dirty="0" err="1"/>
              <a:t>Cascade</a:t>
            </a:r>
            <a:r>
              <a:rPr lang="pt-PT" sz="2400" dirty="0"/>
              <a:t> </a:t>
            </a:r>
            <a:r>
              <a:rPr lang="pt-PT" sz="2400" dirty="0" err="1"/>
              <a:t>classifier</a:t>
            </a:r>
            <a:endParaRPr lang="pt-PT" sz="4000" b="1" dirty="0"/>
          </a:p>
          <a:p>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17</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Computer</a:t>
            </a:r>
            <a:r>
              <a:rPr lang="pt-PT" dirty="0"/>
              <a:t> </a:t>
            </a:r>
            <a:r>
              <a:rPr lang="pt-PT" dirty="0" err="1"/>
              <a:t>Vision</a:t>
            </a:r>
            <a:endParaRPr lang="en-US" dirty="0"/>
          </a:p>
        </p:txBody>
      </p:sp>
      <p:pic>
        <p:nvPicPr>
          <p:cNvPr id="5" name="Imagem 4">
            <a:extLst>
              <a:ext uri="{FF2B5EF4-FFF2-40B4-BE49-F238E27FC236}">
                <a16:creationId xmlns:a16="http://schemas.microsoft.com/office/drawing/2014/main" id="{5AB269A0-FB08-4AEB-96B8-FD36F57D87D3}"/>
              </a:ext>
            </a:extLst>
          </p:cNvPr>
          <p:cNvPicPr>
            <a:picLocks noChangeAspect="1"/>
          </p:cNvPicPr>
          <p:nvPr/>
        </p:nvPicPr>
        <p:blipFill>
          <a:blip r:embed="rId3"/>
          <a:stretch>
            <a:fillRect/>
          </a:stretch>
        </p:blipFill>
        <p:spPr>
          <a:xfrm>
            <a:off x="2803997" y="1797404"/>
            <a:ext cx="4507606" cy="3048309"/>
          </a:xfrm>
          <a:prstGeom prst="rect">
            <a:avLst/>
          </a:prstGeom>
        </p:spPr>
      </p:pic>
    </p:spTree>
    <p:extLst>
      <p:ext uri="{BB962C8B-B14F-4D97-AF65-F5344CB8AC3E}">
        <p14:creationId xmlns:p14="http://schemas.microsoft.com/office/powerpoint/2010/main" val="2787771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Hand</a:t>
            </a:r>
            <a:r>
              <a:rPr lang="pt-PT" sz="2400" dirty="0"/>
              <a:t> </a:t>
            </a:r>
            <a:r>
              <a:rPr lang="pt-PT" sz="2400" dirty="0" err="1"/>
              <a:t>Gesture</a:t>
            </a:r>
            <a:r>
              <a:rPr lang="pt-PT" sz="2400" dirty="0"/>
              <a:t> </a:t>
            </a:r>
            <a:r>
              <a:rPr lang="pt-PT" sz="2400" dirty="0" err="1"/>
              <a:t>Recognition</a:t>
            </a:r>
            <a:endParaRPr lang="pt-PT" sz="4000" b="1" dirty="0"/>
          </a:p>
          <a:p>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18</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Computer</a:t>
            </a:r>
            <a:r>
              <a:rPr lang="pt-PT" dirty="0"/>
              <a:t> </a:t>
            </a:r>
            <a:r>
              <a:rPr lang="pt-PT" dirty="0" err="1"/>
              <a:t>Vision</a:t>
            </a:r>
            <a:endParaRPr lang="en-US" dirty="0"/>
          </a:p>
        </p:txBody>
      </p:sp>
      <p:pic>
        <p:nvPicPr>
          <p:cNvPr id="3" name="Imagem 2">
            <a:extLst>
              <a:ext uri="{FF2B5EF4-FFF2-40B4-BE49-F238E27FC236}">
                <a16:creationId xmlns:a16="http://schemas.microsoft.com/office/drawing/2014/main" id="{FA582FCF-6941-4721-9B21-C89C8525F293}"/>
              </a:ext>
            </a:extLst>
          </p:cNvPr>
          <p:cNvPicPr>
            <a:picLocks noChangeAspect="1"/>
          </p:cNvPicPr>
          <p:nvPr/>
        </p:nvPicPr>
        <p:blipFill>
          <a:blip r:embed="rId2"/>
          <a:stretch>
            <a:fillRect/>
          </a:stretch>
        </p:blipFill>
        <p:spPr>
          <a:xfrm>
            <a:off x="1427875" y="2420888"/>
            <a:ext cx="6288250" cy="2304256"/>
          </a:xfrm>
          <a:prstGeom prst="rect">
            <a:avLst/>
          </a:prstGeom>
        </p:spPr>
      </p:pic>
    </p:spTree>
    <p:extLst>
      <p:ext uri="{BB962C8B-B14F-4D97-AF65-F5344CB8AC3E}">
        <p14:creationId xmlns:p14="http://schemas.microsoft.com/office/powerpoint/2010/main" val="3632287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Hand</a:t>
            </a:r>
            <a:r>
              <a:rPr lang="pt-PT" sz="2400" dirty="0"/>
              <a:t> </a:t>
            </a:r>
            <a:r>
              <a:rPr lang="pt-PT" sz="2400" dirty="0" err="1"/>
              <a:t>Gesture</a:t>
            </a:r>
            <a:r>
              <a:rPr lang="pt-PT" sz="2400" dirty="0"/>
              <a:t> </a:t>
            </a:r>
            <a:r>
              <a:rPr lang="pt-PT" sz="2400" dirty="0" err="1"/>
              <a:t>Recognition</a:t>
            </a:r>
            <a:endParaRPr lang="pt-PT" sz="4000" b="1" dirty="0"/>
          </a:p>
          <a:p>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19</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Computer</a:t>
            </a:r>
            <a:r>
              <a:rPr lang="pt-PT" dirty="0"/>
              <a:t> </a:t>
            </a:r>
            <a:r>
              <a:rPr lang="pt-PT" dirty="0" err="1"/>
              <a:t>Vision</a:t>
            </a:r>
            <a:endParaRPr lang="en-US" dirty="0"/>
          </a:p>
        </p:txBody>
      </p:sp>
      <p:pic>
        <p:nvPicPr>
          <p:cNvPr id="8" name="Imagem 7">
            <a:extLst>
              <a:ext uri="{FF2B5EF4-FFF2-40B4-BE49-F238E27FC236}">
                <a16:creationId xmlns:a16="http://schemas.microsoft.com/office/drawing/2014/main" id="{846562CD-1C87-4FC2-BE54-99615C475D82}"/>
              </a:ext>
            </a:extLst>
          </p:cNvPr>
          <p:cNvPicPr>
            <a:picLocks noChangeAspect="1"/>
          </p:cNvPicPr>
          <p:nvPr/>
        </p:nvPicPr>
        <p:blipFill>
          <a:blip r:embed="rId2"/>
          <a:stretch>
            <a:fillRect/>
          </a:stretch>
        </p:blipFill>
        <p:spPr>
          <a:xfrm>
            <a:off x="2660831" y="1789169"/>
            <a:ext cx="4793937" cy="4867615"/>
          </a:xfrm>
          <a:prstGeom prst="rect">
            <a:avLst/>
          </a:prstGeom>
        </p:spPr>
      </p:pic>
    </p:spTree>
    <p:extLst>
      <p:ext uri="{BB962C8B-B14F-4D97-AF65-F5344CB8AC3E}">
        <p14:creationId xmlns:p14="http://schemas.microsoft.com/office/powerpoint/2010/main" val="2288191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t">
            <a:normAutofit/>
          </a:bodyPr>
          <a:lstStyle/>
          <a:p>
            <a:r>
              <a:rPr lang="en-US" sz="3600" b="1" dirty="0">
                <a:solidFill>
                  <a:schemeClr val="tx1"/>
                </a:solidFill>
              </a:rPr>
              <a:t>Recap</a:t>
            </a:r>
          </a:p>
          <a:p>
            <a:pPr lvl="1"/>
            <a:r>
              <a:rPr lang="en-US" sz="3000" dirty="0">
                <a:solidFill>
                  <a:schemeClr val="tx1"/>
                </a:solidFill>
              </a:rPr>
              <a:t>Problem statement</a:t>
            </a:r>
          </a:p>
          <a:p>
            <a:pPr lvl="1"/>
            <a:r>
              <a:rPr lang="en-US" sz="3000" dirty="0">
                <a:solidFill>
                  <a:schemeClr val="tx1"/>
                </a:solidFill>
              </a:rPr>
              <a:t>Analysis – System Overview</a:t>
            </a:r>
          </a:p>
          <a:p>
            <a:r>
              <a:rPr lang="en-US" sz="3600" b="1" dirty="0">
                <a:solidFill>
                  <a:schemeClr val="tx1"/>
                </a:solidFill>
              </a:rPr>
              <a:t>Theoretical Foundations</a:t>
            </a:r>
          </a:p>
          <a:p>
            <a:r>
              <a:rPr lang="en-US" sz="3600" b="1" dirty="0">
                <a:solidFill>
                  <a:schemeClr val="tx1"/>
                </a:solidFill>
              </a:rPr>
              <a:t>Design</a:t>
            </a:r>
          </a:p>
          <a:p>
            <a:pPr lvl="1"/>
            <a:r>
              <a:rPr lang="en-US" sz="3000" dirty="0">
                <a:solidFill>
                  <a:schemeClr val="tx1"/>
                </a:solidFill>
              </a:rPr>
              <a:t>Hardware Specification</a:t>
            </a:r>
          </a:p>
          <a:p>
            <a:pPr lvl="1"/>
            <a:r>
              <a:rPr lang="en-US" sz="3000" dirty="0">
                <a:solidFill>
                  <a:schemeClr val="tx1"/>
                </a:solidFill>
              </a:rPr>
              <a:t>Hardware Interfaces Definition</a:t>
            </a:r>
          </a:p>
          <a:p>
            <a:pPr lvl="1"/>
            <a:r>
              <a:rPr lang="en-US" sz="3000" dirty="0">
                <a:solidFill>
                  <a:schemeClr val="tx1"/>
                </a:solidFill>
              </a:rPr>
              <a:t>Software Specification</a:t>
            </a:r>
          </a:p>
          <a:p>
            <a:pPr lvl="1"/>
            <a:r>
              <a:rPr lang="en-US" sz="3000" dirty="0">
                <a:solidFill>
                  <a:schemeClr val="tx1"/>
                </a:solidFill>
              </a:rPr>
              <a:t>Software Interfaces Definition</a:t>
            </a:r>
            <a:endParaRPr lang="en-US" sz="3600" b="1"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r>
              <a:rPr lang="pt-PT" dirty="0"/>
              <a:t>Agenda</a:t>
            </a: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2</a:t>
            </a:fld>
            <a:endParaRPr lang="en-GB" dirty="0"/>
          </a:p>
        </p:txBody>
      </p:sp>
    </p:spTree>
    <p:extLst>
      <p:ext uri="{BB962C8B-B14F-4D97-AF65-F5344CB8AC3E}">
        <p14:creationId xmlns:p14="http://schemas.microsoft.com/office/powerpoint/2010/main" val="2083579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Levels</a:t>
            </a:r>
            <a:r>
              <a:rPr lang="pt-PT" sz="2400" dirty="0"/>
              <a:t> </a:t>
            </a:r>
            <a:r>
              <a:rPr lang="pt-PT" sz="2400" dirty="0" err="1"/>
              <a:t>of</a:t>
            </a:r>
            <a:r>
              <a:rPr lang="pt-PT" sz="2400" dirty="0"/>
              <a:t> </a:t>
            </a:r>
            <a:r>
              <a:rPr lang="pt-PT" sz="2400" dirty="0" err="1"/>
              <a:t>abstraction</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20</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3" name="Imagem 2">
            <a:extLst>
              <a:ext uri="{FF2B5EF4-FFF2-40B4-BE49-F238E27FC236}">
                <a16:creationId xmlns:a16="http://schemas.microsoft.com/office/drawing/2014/main" id="{9F76C4C7-BDB4-4B0E-8DE3-0D5FBF3F2406}"/>
              </a:ext>
            </a:extLst>
          </p:cNvPr>
          <p:cNvPicPr>
            <a:picLocks noChangeAspect="1"/>
          </p:cNvPicPr>
          <p:nvPr/>
        </p:nvPicPr>
        <p:blipFill>
          <a:blip r:embed="rId2"/>
          <a:stretch>
            <a:fillRect/>
          </a:stretch>
        </p:blipFill>
        <p:spPr>
          <a:xfrm>
            <a:off x="1835696" y="1988840"/>
            <a:ext cx="6454488" cy="3170626"/>
          </a:xfrm>
          <a:prstGeom prst="rect">
            <a:avLst/>
          </a:prstGeom>
        </p:spPr>
      </p:pic>
    </p:spTree>
    <p:extLst>
      <p:ext uri="{BB962C8B-B14F-4D97-AF65-F5344CB8AC3E}">
        <p14:creationId xmlns:p14="http://schemas.microsoft.com/office/powerpoint/2010/main" val="29176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Structure</a:t>
            </a:r>
            <a:r>
              <a:rPr lang="pt-PT" sz="2400" dirty="0"/>
              <a:t> </a:t>
            </a:r>
            <a:r>
              <a:rPr lang="pt-PT" sz="2400" dirty="0" err="1"/>
              <a:t>of</a:t>
            </a:r>
            <a:r>
              <a:rPr lang="pt-PT" sz="2400" dirty="0"/>
              <a:t> a RDBMS</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21</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5" name="Imagem 4">
            <a:extLst>
              <a:ext uri="{FF2B5EF4-FFF2-40B4-BE49-F238E27FC236}">
                <a16:creationId xmlns:a16="http://schemas.microsoft.com/office/drawing/2014/main" id="{3A9FE8D3-BE86-4A49-9A9D-A7631BD32AB4}"/>
              </a:ext>
            </a:extLst>
          </p:cNvPr>
          <p:cNvPicPr>
            <a:picLocks noChangeAspect="1"/>
          </p:cNvPicPr>
          <p:nvPr/>
        </p:nvPicPr>
        <p:blipFill>
          <a:blip r:embed="rId2"/>
          <a:stretch>
            <a:fillRect/>
          </a:stretch>
        </p:blipFill>
        <p:spPr>
          <a:xfrm>
            <a:off x="2731409" y="1793390"/>
            <a:ext cx="4652782" cy="4721204"/>
          </a:xfrm>
          <a:prstGeom prst="rect">
            <a:avLst/>
          </a:prstGeom>
        </p:spPr>
      </p:pic>
    </p:spTree>
    <p:extLst>
      <p:ext uri="{BB962C8B-B14F-4D97-AF65-F5344CB8AC3E}">
        <p14:creationId xmlns:p14="http://schemas.microsoft.com/office/powerpoint/2010/main" val="215404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Example</a:t>
            </a:r>
            <a:r>
              <a:rPr lang="pt-PT" sz="2400" dirty="0"/>
              <a:t> </a:t>
            </a:r>
            <a:r>
              <a:rPr lang="pt-PT" sz="2400" dirty="0" err="1"/>
              <a:t>of</a:t>
            </a:r>
            <a:r>
              <a:rPr lang="pt-PT" sz="2400" dirty="0"/>
              <a:t> na ERD</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22</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3" name="Imagem 2">
            <a:extLst>
              <a:ext uri="{FF2B5EF4-FFF2-40B4-BE49-F238E27FC236}">
                <a16:creationId xmlns:a16="http://schemas.microsoft.com/office/drawing/2014/main" id="{E3C99D75-2C66-49DE-9417-E45DCAAA0460}"/>
              </a:ext>
            </a:extLst>
          </p:cNvPr>
          <p:cNvPicPr>
            <a:picLocks noChangeAspect="1"/>
          </p:cNvPicPr>
          <p:nvPr/>
        </p:nvPicPr>
        <p:blipFill>
          <a:blip r:embed="rId2"/>
          <a:stretch>
            <a:fillRect/>
          </a:stretch>
        </p:blipFill>
        <p:spPr>
          <a:xfrm>
            <a:off x="1435005" y="2348880"/>
            <a:ext cx="6778045" cy="3025170"/>
          </a:xfrm>
          <a:prstGeom prst="rect">
            <a:avLst/>
          </a:prstGeom>
        </p:spPr>
      </p:pic>
    </p:spTree>
    <p:extLst>
      <p:ext uri="{BB962C8B-B14F-4D97-AF65-F5344CB8AC3E}">
        <p14:creationId xmlns:p14="http://schemas.microsoft.com/office/powerpoint/2010/main" val="2857784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a:t>SQL</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23</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5" name="Imagem 4">
            <a:extLst>
              <a:ext uri="{FF2B5EF4-FFF2-40B4-BE49-F238E27FC236}">
                <a16:creationId xmlns:a16="http://schemas.microsoft.com/office/drawing/2014/main" id="{96BEB610-1848-4450-840A-CD8C5A8BCFBC}"/>
              </a:ext>
            </a:extLst>
          </p:cNvPr>
          <p:cNvPicPr>
            <a:picLocks noChangeAspect="1"/>
          </p:cNvPicPr>
          <p:nvPr/>
        </p:nvPicPr>
        <p:blipFill>
          <a:blip r:embed="rId2"/>
          <a:stretch>
            <a:fillRect/>
          </a:stretch>
        </p:blipFill>
        <p:spPr>
          <a:xfrm>
            <a:off x="1279275" y="1916832"/>
            <a:ext cx="7557049" cy="3761349"/>
          </a:xfrm>
          <a:prstGeom prst="rect">
            <a:avLst/>
          </a:prstGeom>
        </p:spPr>
      </p:pic>
    </p:spTree>
    <p:extLst>
      <p:ext uri="{BB962C8B-B14F-4D97-AF65-F5344CB8AC3E}">
        <p14:creationId xmlns:p14="http://schemas.microsoft.com/office/powerpoint/2010/main" val="388481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a:t>SQL</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24</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3" name="Imagem 2">
            <a:extLst>
              <a:ext uri="{FF2B5EF4-FFF2-40B4-BE49-F238E27FC236}">
                <a16:creationId xmlns:a16="http://schemas.microsoft.com/office/drawing/2014/main" id="{ED3FC887-A183-46A3-BE3B-08BD228FA7D9}"/>
              </a:ext>
            </a:extLst>
          </p:cNvPr>
          <p:cNvPicPr>
            <a:picLocks noChangeAspect="1"/>
          </p:cNvPicPr>
          <p:nvPr/>
        </p:nvPicPr>
        <p:blipFill>
          <a:blip r:embed="rId2"/>
          <a:stretch>
            <a:fillRect/>
          </a:stretch>
        </p:blipFill>
        <p:spPr>
          <a:xfrm>
            <a:off x="1349630" y="2611021"/>
            <a:ext cx="7416339" cy="1635957"/>
          </a:xfrm>
          <a:prstGeom prst="rect">
            <a:avLst/>
          </a:prstGeom>
        </p:spPr>
      </p:pic>
    </p:spTree>
    <p:extLst>
      <p:ext uri="{BB962C8B-B14F-4D97-AF65-F5344CB8AC3E}">
        <p14:creationId xmlns:p14="http://schemas.microsoft.com/office/powerpoint/2010/main" val="3308122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a:t>SQL</a:t>
            </a:r>
            <a:endParaRPr lang="en-GB" sz="600" dirty="0"/>
          </a:p>
          <a:p>
            <a:pPr marL="457200" lvl="1" indent="0">
              <a:buNone/>
            </a:pPr>
            <a:endParaRPr lang="pt-PT" sz="2000"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25</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RDBMS</a:t>
            </a:r>
            <a:endParaRPr lang="en-US" dirty="0"/>
          </a:p>
        </p:txBody>
      </p:sp>
      <p:pic>
        <p:nvPicPr>
          <p:cNvPr id="3" name="Imagem 2">
            <a:extLst>
              <a:ext uri="{FF2B5EF4-FFF2-40B4-BE49-F238E27FC236}">
                <a16:creationId xmlns:a16="http://schemas.microsoft.com/office/drawing/2014/main" id="{55856F15-9913-4EE7-8F7E-449872C1C39D}"/>
              </a:ext>
            </a:extLst>
          </p:cNvPr>
          <p:cNvPicPr>
            <a:picLocks noChangeAspect="1"/>
          </p:cNvPicPr>
          <p:nvPr/>
        </p:nvPicPr>
        <p:blipFill>
          <a:blip r:embed="rId2"/>
          <a:stretch>
            <a:fillRect/>
          </a:stretch>
        </p:blipFill>
        <p:spPr>
          <a:xfrm>
            <a:off x="1477360" y="1916832"/>
            <a:ext cx="7160880" cy="3816424"/>
          </a:xfrm>
          <a:prstGeom prst="rect">
            <a:avLst/>
          </a:prstGeom>
        </p:spPr>
      </p:pic>
    </p:spTree>
    <p:extLst>
      <p:ext uri="{BB962C8B-B14F-4D97-AF65-F5344CB8AC3E}">
        <p14:creationId xmlns:p14="http://schemas.microsoft.com/office/powerpoint/2010/main" val="31854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b="0" i="0" u="none" strike="noStrike" baseline="0" dirty="0">
                <a:latin typeface="Corbel (corpo)"/>
              </a:rPr>
              <a:t>The MDO-L needs to be capable of detecting a user, in order to switch between normal mode to interaction </a:t>
            </a:r>
            <a:r>
              <a:rPr lang="pt-PT" sz="2400" b="0" i="0" u="none" strike="noStrike" baseline="0" dirty="0" err="1">
                <a:latin typeface="Corbel (corpo)"/>
              </a:rPr>
              <a:t>mode</a:t>
            </a:r>
            <a:r>
              <a:rPr lang="pt-PT" sz="2400" b="0" i="0" u="none" strike="noStrike" baseline="0" dirty="0">
                <a:latin typeface="Corbel (corpo)"/>
              </a:rPr>
              <a:t>.</a:t>
            </a:r>
          </a:p>
          <a:p>
            <a:pPr algn="l"/>
            <a:r>
              <a:rPr lang="pt-PT" sz="2400" b="1" dirty="0" err="1">
                <a:latin typeface="Corbel (corpo)"/>
              </a:rPr>
              <a:t>Ultrasonic</a:t>
            </a:r>
            <a:r>
              <a:rPr lang="pt-PT" sz="2400" b="1" dirty="0">
                <a:latin typeface="Corbel (corpo)"/>
              </a:rPr>
              <a:t> Sensor </a:t>
            </a:r>
          </a:p>
          <a:p>
            <a:pPr lvl="1" algn="l"/>
            <a:r>
              <a:rPr lang="pt-PT" sz="2000" b="0" i="0" u="none" strike="noStrike" baseline="0" dirty="0" err="1">
                <a:solidFill>
                  <a:srgbClr val="00B0F0"/>
                </a:solidFill>
                <a:latin typeface="Corbel (corpo)"/>
              </a:rPr>
              <a:t>The</a:t>
            </a:r>
            <a:r>
              <a:rPr lang="pt-PT" sz="2000" b="0" i="0" u="none" strike="noStrike" baseline="0" dirty="0">
                <a:solidFill>
                  <a:srgbClr val="00B0F0"/>
                </a:solidFill>
                <a:latin typeface="Corbel (corpo)"/>
              </a:rPr>
              <a:t> sensor </a:t>
            </a:r>
            <a:r>
              <a:rPr lang="en-US" sz="2000" b="0" i="0" u="none" strike="noStrike" baseline="0" dirty="0">
                <a:solidFill>
                  <a:srgbClr val="00B0F0"/>
                </a:solidFill>
                <a:latin typeface="Corbel (corpo)"/>
              </a:rPr>
              <a:t>determines the distance to a target by measuring time lapses between the sending and receiving of the </a:t>
            </a:r>
            <a:r>
              <a:rPr lang="pt-PT" sz="2000" b="0" i="0" u="none" strike="noStrike" baseline="0" dirty="0" err="1">
                <a:solidFill>
                  <a:srgbClr val="00B0F0"/>
                </a:solidFill>
                <a:latin typeface="Corbel (corpo)"/>
              </a:rPr>
              <a:t>ultrasonic</a:t>
            </a:r>
            <a:r>
              <a:rPr lang="pt-PT" sz="2000" b="0" i="0" u="none" strike="noStrike" baseline="0" dirty="0">
                <a:solidFill>
                  <a:srgbClr val="00B0F0"/>
                </a:solidFill>
                <a:latin typeface="Corbel (corpo)"/>
              </a:rPr>
              <a:t> pulse [69].</a:t>
            </a:r>
            <a:endParaRPr lang="pt-PT" sz="2000" b="1" dirty="0">
              <a:solidFill>
                <a:srgbClr val="00B0F0"/>
              </a:solidFill>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26</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err="1"/>
              <a:t>Motion</a:t>
            </a:r>
            <a:r>
              <a:rPr lang="pt-PT" dirty="0"/>
              <a:t> </a:t>
            </a:r>
            <a:r>
              <a:rPr lang="pt-PT" dirty="0" err="1"/>
              <a:t>Detection</a:t>
            </a:r>
            <a:endParaRPr lang="en-US" dirty="0"/>
          </a:p>
        </p:txBody>
      </p:sp>
      <p:pic>
        <p:nvPicPr>
          <p:cNvPr id="3" name="Imagem 2">
            <a:extLst>
              <a:ext uri="{FF2B5EF4-FFF2-40B4-BE49-F238E27FC236}">
                <a16:creationId xmlns:a16="http://schemas.microsoft.com/office/drawing/2014/main" id="{B9F89C77-B8CB-4263-A043-1342BCAFEAC7}"/>
              </a:ext>
            </a:extLst>
          </p:cNvPr>
          <p:cNvPicPr>
            <a:picLocks noChangeAspect="1"/>
          </p:cNvPicPr>
          <p:nvPr/>
        </p:nvPicPr>
        <p:blipFill>
          <a:blip r:embed="rId2"/>
          <a:stretch>
            <a:fillRect/>
          </a:stretch>
        </p:blipFill>
        <p:spPr>
          <a:xfrm>
            <a:off x="3019949" y="4099384"/>
            <a:ext cx="4075701" cy="2203082"/>
          </a:xfrm>
          <a:prstGeom prst="rect">
            <a:avLst/>
          </a:prstGeom>
        </p:spPr>
      </p:pic>
    </p:spTree>
    <p:extLst>
      <p:ext uri="{BB962C8B-B14F-4D97-AF65-F5344CB8AC3E}">
        <p14:creationId xmlns:p14="http://schemas.microsoft.com/office/powerpoint/2010/main" val="3753218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b="0" i="0" u="none" strike="noStrike" baseline="0" dirty="0">
                <a:latin typeface="NewsGotT-Reg"/>
              </a:rPr>
              <a:t>Video encoding formats, also called video file formats, are methods of optimizing digital video files for different platforms, programs, and devices.</a:t>
            </a:r>
          </a:p>
          <a:p>
            <a:pPr algn="just"/>
            <a:r>
              <a:rPr lang="en-US" sz="2400" b="1" dirty="0">
                <a:solidFill>
                  <a:schemeClr val="tx1"/>
                </a:solidFill>
                <a:latin typeface="Corbel (corpo)"/>
              </a:rPr>
              <a:t>Processes of video encoding:</a:t>
            </a:r>
          </a:p>
          <a:p>
            <a:pPr lvl="1" algn="just"/>
            <a:r>
              <a:rPr lang="en-US" sz="2000" b="1" dirty="0">
                <a:solidFill>
                  <a:srgbClr val="00B0F0"/>
                </a:solidFill>
                <a:latin typeface="Corbel (corpo)"/>
              </a:rPr>
              <a:t>Compression: </a:t>
            </a:r>
            <a:r>
              <a:rPr lang="en-US" sz="2000" b="0" i="0" u="none" strike="noStrike" baseline="0" dirty="0">
                <a:latin typeface="NewsGotT-Reg"/>
              </a:rPr>
              <a:t>decreases the size of a video file so that it is more manageable. Without proper compression, most files would be far too large to upload easily, load quickly, or play smoothly on </a:t>
            </a:r>
            <a:r>
              <a:rPr lang="pt-PT" sz="2000" b="0" i="0" u="none" strike="noStrike" baseline="0" dirty="0" err="1">
                <a:latin typeface="NewsGotT-Reg"/>
              </a:rPr>
              <a:t>users</a:t>
            </a:r>
            <a:r>
              <a:rPr lang="pt-PT" sz="2000" b="0" i="0" u="none" strike="noStrike" baseline="0" dirty="0">
                <a:latin typeface="NewsGotT-Reg"/>
              </a:rPr>
              <a:t>’ </a:t>
            </a:r>
            <a:r>
              <a:rPr lang="pt-PT" sz="2000" b="0" i="0" u="none" strike="noStrike" baseline="0" dirty="0" err="1">
                <a:latin typeface="NewsGotT-Reg"/>
              </a:rPr>
              <a:t>devices</a:t>
            </a:r>
            <a:r>
              <a:rPr lang="pt-PT" sz="2000" b="0" i="0" u="none" strike="noStrike" baseline="0" dirty="0">
                <a:latin typeface="NewsGotT-Reg"/>
              </a:rPr>
              <a:t>.</a:t>
            </a:r>
          </a:p>
          <a:p>
            <a:pPr lvl="1" algn="just"/>
            <a:r>
              <a:rPr lang="pt-PT" sz="2000" b="1" dirty="0" err="1">
                <a:solidFill>
                  <a:srgbClr val="00B0F0"/>
                </a:solidFill>
                <a:latin typeface="NewsGotT-Reg"/>
              </a:rPr>
              <a:t>Transcoding</a:t>
            </a:r>
            <a:r>
              <a:rPr lang="pt-PT" sz="2000" b="1" dirty="0">
                <a:solidFill>
                  <a:srgbClr val="00B0F0"/>
                </a:solidFill>
                <a:latin typeface="NewsGotT-Reg"/>
              </a:rPr>
              <a:t>: </a:t>
            </a:r>
            <a:r>
              <a:rPr lang="en-US" sz="2000" b="0" i="0" u="none" strike="noStrike" baseline="0" dirty="0">
                <a:latin typeface="NewsGotT-Reg"/>
              </a:rPr>
              <a:t>refers to the total audio and video conversion process from one video format to another. It ensures that a video file is compatible with the video player and/or platform it is using. Without transcoding, users would not be able to watch the video file at all.</a:t>
            </a:r>
            <a:endParaRPr lang="pt-PT" sz="2000" b="1" dirty="0">
              <a:solidFill>
                <a:srgbClr val="00B0F0"/>
              </a:solidFill>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27</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just"/>
            <a:r>
              <a:rPr lang="pt-PT" b="1" dirty="0" err="1"/>
              <a:t>Theoretical</a:t>
            </a:r>
            <a:r>
              <a:rPr lang="pt-PT" b="1" dirty="0"/>
              <a:t> </a:t>
            </a:r>
            <a:r>
              <a:rPr lang="pt-PT" b="1" dirty="0" err="1"/>
              <a:t>Foundations</a:t>
            </a:r>
            <a:br>
              <a:rPr lang="pt-PT" dirty="0"/>
            </a:br>
            <a:r>
              <a:rPr lang="pt-PT" sz="3100" dirty="0" err="1"/>
              <a:t>Camera</a:t>
            </a:r>
            <a:r>
              <a:rPr lang="pt-PT" sz="3100" dirty="0"/>
              <a:t> </a:t>
            </a:r>
            <a:r>
              <a:rPr lang="pt-PT" sz="3100" dirty="0" err="1"/>
              <a:t>recording</a:t>
            </a:r>
            <a:r>
              <a:rPr lang="pt-PT" sz="3100" dirty="0"/>
              <a:t> </a:t>
            </a:r>
            <a:r>
              <a:rPr lang="pt-PT" sz="3100" dirty="0" err="1"/>
              <a:t>and</a:t>
            </a:r>
            <a:r>
              <a:rPr lang="pt-PT" sz="3100" dirty="0"/>
              <a:t> </a:t>
            </a:r>
            <a:r>
              <a:rPr lang="pt-PT" sz="3100" dirty="0" err="1"/>
              <a:t>codecs</a:t>
            </a:r>
            <a:endParaRPr lang="en-US" dirty="0"/>
          </a:p>
        </p:txBody>
      </p:sp>
    </p:spTree>
    <p:extLst>
      <p:ext uri="{BB962C8B-B14F-4D97-AF65-F5344CB8AC3E}">
        <p14:creationId xmlns:p14="http://schemas.microsoft.com/office/powerpoint/2010/main" val="3635346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b="0" i="0" u="none" strike="noStrike" baseline="0" dirty="0">
                <a:latin typeface="NewsGotT-Reg"/>
              </a:rPr>
              <a:t>After detect the face, it is now possible to apply filters like this figure.</a:t>
            </a:r>
          </a:p>
          <a:p>
            <a:pPr algn="just"/>
            <a:r>
              <a:rPr lang="en-US" sz="2400" dirty="0">
                <a:latin typeface="NewsGotT-Reg"/>
              </a:rPr>
              <a:t>Scaling the image having in touch the face size and put the image in front of the face.</a:t>
            </a:r>
            <a:endParaRPr lang="en-US" sz="2400" b="0" i="0" u="none" strike="noStrike" baseline="0" dirty="0">
              <a:latin typeface="NewsGotT-Reg"/>
            </a:endParaRPr>
          </a:p>
          <a:p>
            <a:pPr algn="just"/>
            <a:endParaRPr lang="en-US" sz="2400" dirty="0">
              <a:latin typeface="NewsGotT-Reg"/>
            </a:endParaRPr>
          </a:p>
          <a:p>
            <a:pPr algn="just"/>
            <a:endParaRPr lang="en-US" sz="2400" b="0" i="0" u="none" strike="noStrike" baseline="0" dirty="0">
              <a:latin typeface="NewsGotT-Reg"/>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28</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sz="3100" dirty="0" err="1"/>
              <a:t>Image</a:t>
            </a:r>
            <a:r>
              <a:rPr lang="pt-PT" sz="3100" dirty="0"/>
              <a:t> </a:t>
            </a:r>
            <a:r>
              <a:rPr lang="pt-PT" sz="3100" dirty="0" err="1"/>
              <a:t>Filtering</a:t>
            </a:r>
            <a:endParaRPr lang="en-US" dirty="0"/>
          </a:p>
        </p:txBody>
      </p:sp>
      <p:pic>
        <p:nvPicPr>
          <p:cNvPr id="3" name="Imagem 2">
            <a:extLst>
              <a:ext uri="{FF2B5EF4-FFF2-40B4-BE49-F238E27FC236}">
                <a16:creationId xmlns:a16="http://schemas.microsoft.com/office/drawing/2014/main" id="{A8EC46A6-3B82-41A7-AC3F-942A9459D963}"/>
              </a:ext>
            </a:extLst>
          </p:cNvPr>
          <p:cNvPicPr>
            <a:picLocks noChangeAspect="1"/>
          </p:cNvPicPr>
          <p:nvPr/>
        </p:nvPicPr>
        <p:blipFill rotWithShape="1">
          <a:blip r:embed="rId2"/>
          <a:srcRect l="18389" t="14229" r="13450"/>
          <a:stretch/>
        </p:blipFill>
        <p:spPr>
          <a:xfrm>
            <a:off x="2260659" y="2996952"/>
            <a:ext cx="4622681" cy="3694720"/>
          </a:xfrm>
          <a:prstGeom prst="rect">
            <a:avLst/>
          </a:prstGeom>
        </p:spPr>
      </p:pic>
    </p:spTree>
    <p:extLst>
      <p:ext uri="{BB962C8B-B14F-4D97-AF65-F5344CB8AC3E}">
        <p14:creationId xmlns:p14="http://schemas.microsoft.com/office/powerpoint/2010/main" val="3184383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dirty="0" err="1"/>
              <a:t>The</a:t>
            </a:r>
            <a:r>
              <a:rPr lang="pt-PT" sz="2400" dirty="0"/>
              <a:t> </a:t>
            </a:r>
            <a:r>
              <a:rPr lang="pt-PT" sz="2400" dirty="0" err="1"/>
              <a:t>main</a:t>
            </a:r>
            <a:r>
              <a:rPr lang="pt-PT" sz="2400" dirty="0"/>
              <a:t> </a:t>
            </a:r>
            <a:r>
              <a:rPr lang="pt-PT" sz="2400" dirty="0" err="1"/>
              <a:t>features</a:t>
            </a:r>
            <a:r>
              <a:rPr lang="pt-PT" sz="2400" dirty="0"/>
              <a:t> </a:t>
            </a:r>
            <a:r>
              <a:rPr lang="pt-PT" sz="2400" dirty="0" err="1"/>
              <a:t>of</a:t>
            </a:r>
            <a:r>
              <a:rPr lang="pt-PT" sz="2400" dirty="0"/>
              <a:t> GIF are:</a:t>
            </a:r>
            <a:endParaRPr lang="en-GB" sz="200" dirty="0"/>
          </a:p>
          <a:p>
            <a:pPr lvl="1" algn="just"/>
            <a:r>
              <a:rPr lang="en-GB" sz="1800" b="1" dirty="0">
                <a:solidFill>
                  <a:srgbClr val="00B0F0"/>
                </a:solidFill>
                <a:latin typeface="Corbel (corpo)"/>
              </a:rPr>
              <a:t>Up to 256 </a:t>
            </a:r>
            <a:r>
              <a:rPr lang="en-GB" sz="1800" b="1" dirty="0" err="1">
                <a:solidFill>
                  <a:srgbClr val="00B0F0"/>
                </a:solidFill>
                <a:latin typeface="Corbel (corpo)"/>
              </a:rPr>
              <a:t>colors</a:t>
            </a:r>
            <a:r>
              <a:rPr lang="en-GB" sz="1800" b="1" dirty="0">
                <a:solidFill>
                  <a:srgbClr val="00B0F0"/>
                </a:solidFill>
                <a:latin typeface="Corbel (corpo)"/>
              </a:rPr>
              <a:t> using 1 to 8 bits per pixel: </a:t>
            </a:r>
            <a:r>
              <a:rPr lang="en-US" sz="1800" b="0" i="0" u="none" strike="noStrike" baseline="0" dirty="0">
                <a:solidFill>
                  <a:srgbClr val="00B0F0"/>
                </a:solidFill>
                <a:latin typeface="Corbel (corpo)"/>
              </a:rPr>
              <a:t>allowing a single image to reference its own palette chosen from the 24-bit color space. These palette limitations make GIF less suitable for reproducing color photographs, but well-suited for simpler images such as graphics or logos with solid areas of </a:t>
            </a:r>
            <a:r>
              <a:rPr lang="pt-PT" sz="1800" b="0" i="0" u="none" strike="noStrike" baseline="0" dirty="0">
                <a:solidFill>
                  <a:srgbClr val="00B0F0"/>
                </a:solidFill>
                <a:latin typeface="Corbel (corpo)"/>
              </a:rPr>
              <a:t>color.</a:t>
            </a:r>
          </a:p>
          <a:p>
            <a:pPr lvl="1" algn="just"/>
            <a:r>
              <a:rPr lang="pt-PT" sz="1800" b="1" i="0" u="none" strike="noStrike" baseline="0" dirty="0" err="1">
                <a:latin typeface="Corbel (corpo)"/>
              </a:rPr>
              <a:t>Multiple</a:t>
            </a:r>
            <a:r>
              <a:rPr lang="pt-PT" sz="1800" b="1" i="0" u="none" strike="noStrike" baseline="0" dirty="0">
                <a:latin typeface="Corbel (corpo)"/>
              </a:rPr>
              <a:t> </a:t>
            </a:r>
            <a:r>
              <a:rPr lang="pt-PT" sz="1800" b="1" i="0" u="none" strike="noStrike" baseline="0" dirty="0" err="1">
                <a:latin typeface="Corbel (corpo)"/>
              </a:rPr>
              <a:t>images</a:t>
            </a:r>
            <a:r>
              <a:rPr lang="pt-PT" sz="1800" b="1" i="0" u="none" strike="noStrike" baseline="0" dirty="0">
                <a:latin typeface="Corbel (corpo)"/>
              </a:rPr>
              <a:t> per file: </a:t>
            </a:r>
            <a:r>
              <a:rPr lang="pt-PT" sz="1800" b="0" i="0" u="none" strike="noStrike" baseline="0" dirty="0" err="1">
                <a:latin typeface="Corbel (corpo)"/>
              </a:rPr>
              <a:t>supporting</a:t>
            </a:r>
            <a:r>
              <a:rPr lang="pt-PT" sz="1800" b="0" i="0" u="none" strike="noStrike" baseline="0" dirty="0">
                <a:latin typeface="Corbel (corpo)"/>
              </a:rPr>
              <a:t> </a:t>
            </a:r>
            <a:r>
              <a:rPr lang="pt-PT" sz="1800" b="0" i="0" u="none" strike="noStrike" baseline="0" dirty="0" err="1">
                <a:latin typeface="Corbel (corpo)"/>
              </a:rPr>
              <a:t>animation</a:t>
            </a:r>
            <a:r>
              <a:rPr lang="pt-PT" sz="1800" b="0" i="0" u="none" strike="noStrike" baseline="0" dirty="0">
                <a:latin typeface="Corbel (corpo)"/>
              </a:rPr>
              <a:t>.</a:t>
            </a:r>
          </a:p>
          <a:p>
            <a:pPr lvl="1" algn="just"/>
            <a:endParaRPr lang="pt-PT" sz="1800" b="0" i="0" u="none" strike="noStrike" baseline="0" dirty="0">
              <a:latin typeface="Corbel (corpo)"/>
            </a:endParaRPr>
          </a:p>
          <a:p>
            <a:pPr algn="just"/>
            <a:r>
              <a:rPr lang="en-US" sz="2400" b="0" i="0" u="none" strike="noStrike" baseline="0" dirty="0">
                <a:solidFill>
                  <a:srgbClr val="000000"/>
                </a:solidFill>
                <a:latin typeface="Corbel (corpo)"/>
              </a:rPr>
              <a:t>GIF images are compressed using the Lempel–Ziv–Welch (LZW) lossless data compression technique to reduce the file size without degrading the visual quality. It stores multi-byte integers with the Least Significant Bit (LSB) first (little–endian) [</a:t>
            </a:r>
            <a:r>
              <a:rPr lang="en-US" sz="2400" b="0" i="0" u="none" strike="noStrike" baseline="0" dirty="0">
                <a:solidFill>
                  <a:srgbClr val="005A00"/>
                </a:solidFill>
                <a:latin typeface="Corbel (corpo)"/>
              </a:rPr>
              <a:t>76</a:t>
            </a:r>
            <a:r>
              <a:rPr lang="en-US" sz="2400" b="0" i="0" u="none" strike="noStrike" baseline="0" dirty="0">
                <a:solidFill>
                  <a:srgbClr val="000000"/>
                </a:solidFill>
                <a:latin typeface="Corbel (corpo)"/>
              </a:rPr>
              <a:t>].</a:t>
            </a:r>
            <a:endParaRPr lang="pt-PT" sz="2400" b="1" dirty="0">
              <a:solidFill>
                <a:srgbClr val="00B0F0"/>
              </a:solidFill>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29</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GIF </a:t>
            </a:r>
            <a:r>
              <a:rPr lang="pt-PT" dirty="0" err="1"/>
              <a:t>Generation</a:t>
            </a:r>
            <a:endParaRPr lang="en-US" dirty="0"/>
          </a:p>
        </p:txBody>
      </p:sp>
    </p:spTree>
    <p:extLst>
      <p:ext uri="{BB962C8B-B14F-4D97-AF65-F5344CB8AC3E}">
        <p14:creationId xmlns:p14="http://schemas.microsoft.com/office/powerpoint/2010/main" val="269454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en-GB" sz="4800" b="1" dirty="0">
                <a:solidFill>
                  <a:schemeClr val="tx1"/>
                </a:solidFill>
              </a:rPr>
              <a:t>1. Introduction</a:t>
            </a:r>
            <a:endParaRPr lang="en-US" sz="48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3</a:t>
            </a:fld>
            <a:endParaRPr lang="en-GB"/>
          </a:p>
        </p:txBody>
      </p:sp>
    </p:spTree>
    <p:extLst>
      <p:ext uri="{BB962C8B-B14F-4D97-AF65-F5344CB8AC3E}">
        <p14:creationId xmlns:p14="http://schemas.microsoft.com/office/powerpoint/2010/main" val="1992799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en-US" sz="2400" b="0" i="0" u="none" strike="noStrike" baseline="0" dirty="0">
                <a:latin typeface="Corbel (corpo)"/>
              </a:rPr>
              <a:t>These platforms provide a set of functionalities to external agents interact with them in a programmatic way, enabling automation of tasks like content sharing, scheduling, search, etc. These functionalities are exposed by APIs, providing a custom and well-defined interface that can be explored by developers to build custom applications that leverages on them.</a:t>
            </a:r>
          </a:p>
          <a:p>
            <a:pPr algn="just"/>
            <a:r>
              <a:rPr lang="en-US" sz="2400" b="1" i="0" u="none" strike="noStrike" baseline="0" dirty="0">
                <a:latin typeface="Corbel (corpo)"/>
              </a:rPr>
              <a:t>Twitter API: </a:t>
            </a:r>
            <a:r>
              <a:rPr lang="en-US" sz="2400" b="0" i="0" u="none" strike="noStrike" baseline="0" dirty="0">
                <a:solidFill>
                  <a:srgbClr val="000000"/>
                </a:solidFill>
                <a:latin typeface="Corbel (corpo)"/>
              </a:rPr>
              <a:t>To interact with the Twitter platform, one can make a request and retrieve its response by following these </a:t>
            </a:r>
            <a:r>
              <a:rPr lang="pt-PT" sz="2400" b="0" i="0" u="none" strike="noStrike" baseline="0" dirty="0">
                <a:solidFill>
                  <a:srgbClr val="000000"/>
                </a:solidFill>
                <a:latin typeface="Corbel (corpo)"/>
              </a:rPr>
              <a:t>steps [</a:t>
            </a:r>
            <a:r>
              <a:rPr lang="pt-PT" sz="2400" b="0" i="0" u="none" strike="noStrike" baseline="0" dirty="0">
                <a:solidFill>
                  <a:srgbClr val="005A00"/>
                </a:solidFill>
                <a:latin typeface="Corbel (corpo)"/>
              </a:rPr>
              <a:t>87</a:t>
            </a:r>
            <a:r>
              <a:rPr lang="pt-PT" sz="2400" b="0" i="0" u="none" strike="noStrike" baseline="0" dirty="0">
                <a:solidFill>
                  <a:srgbClr val="000000"/>
                </a:solidFill>
                <a:latin typeface="Corbel (corpo)"/>
              </a:rPr>
              <a:t>]:</a:t>
            </a:r>
          </a:p>
          <a:p>
            <a:pPr lvl="1" algn="just"/>
            <a:r>
              <a:rPr lang="pt-PT" sz="2000" dirty="0" err="1">
                <a:solidFill>
                  <a:srgbClr val="00B0F0"/>
                </a:solidFill>
                <a:latin typeface="Corbel (corpo)"/>
              </a:rPr>
              <a:t>Select</a:t>
            </a:r>
            <a:r>
              <a:rPr lang="pt-PT" sz="2000" dirty="0">
                <a:solidFill>
                  <a:srgbClr val="00B0F0"/>
                </a:solidFill>
                <a:latin typeface="Corbel (corpo)"/>
              </a:rPr>
              <a:t> </a:t>
            </a:r>
            <a:r>
              <a:rPr lang="pt-PT" sz="2000" dirty="0" err="1">
                <a:solidFill>
                  <a:srgbClr val="00B0F0"/>
                </a:solidFill>
                <a:latin typeface="Corbel (corpo)"/>
              </a:rPr>
              <a:t>the</a:t>
            </a:r>
            <a:r>
              <a:rPr lang="pt-PT" sz="2000" dirty="0">
                <a:solidFill>
                  <a:srgbClr val="00B0F0"/>
                </a:solidFill>
                <a:latin typeface="Corbel (corpo)"/>
              </a:rPr>
              <a:t> </a:t>
            </a:r>
            <a:r>
              <a:rPr lang="pt-PT" sz="2000" dirty="0" err="1">
                <a:solidFill>
                  <a:srgbClr val="00B0F0"/>
                </a:solidFill>
                <a:latin typeface="Corbel (corpo)"/>
              </a:rPr>
              <a:t>end-point</a:t>
            </a:r>
            <a:r>
              <a:rPr lang="pt-PT" sz="2000" dirty="0">
                <a:solidFill>
                  <a:srgbClr val="00B0F0"/>
                </a:solidFill>
                <a:latin typeface="Corbel (corpo)"/>
              </a:rPr>
              <a:t>;</a:t>
            </a:r>
          </a:p>
          <a:p>
            <a:pPr lvl="1" algn="just"/>
            <a:r>
              <a:rPr lang="pt-PT" sz="2000" dirty="0" err="1">
                <a:solidFill>
                  <a:srgbClr val="00B0F0"/>
                </a:solidFill>
                <a:latin typeface="Corbel (corpo)"/>
              </a:rPr>
              <a:t>Select</a:t>
            </a:r>
            <a:r>
              <a:rPr lang="pt-PT" sz="2000" dirty="0">
                <a:solidFill>
                  <a:srgbClr val="00B0F0"/>
                </a:solidFill>
                <a:latin typeface="Corbel (corpo)"/>
              </a:rPr>
              <a:t> a </a:t>
            </a:r>
            <a:r>
              <a:rPr lang="pt-PT" sz="2000" dirty="0" err="1">
                <a:solidFill>
                  <a:srgbClr val="00B0F0"/>
                </a:solidFill>
                <a:latin typeface="Corbel (corpo)"/>
              </a:rPr>
              <a:t>tool</a:t>
            </a:r>
            <a:r>
              <a:rPr lang="pt-PT" sz="2000" dirty="0">
                <a:solidFill>
                  <a:srgbClr val="00B0F0"/>
                </a:solidFill>
                <a:latin typeface="Corbel (corpo)"/>
              </a:rPr>
              <a:t> to </a:t>
            </a:r>
            <a:r>
              <a:rPr lang="pt-PT" sz="2000" dirty="0" err="1">
                <a:solidFill>
                  <a:srgbClr val="00B0F0"/>
                </a:solidFill>
                <a:latin typeface="Corbel (corpo)"/>
              </a:rPr>
              <a:t>make</a:t>
            </a:r>
            <a:r>
              <a:rPr lang="pt-PT" sz="2000" dirty="0">
                <a:solidFill>
                  <a:srgbClr val="00B0F0"/>
                </a:solidFill>
                <a:latin typeface="Corbel (corpo)"/>
              </a:rPr>
              <a:t> </a:t>
            </a:r>
            <a:r>
              <a:rPr lang="pt-PT" sz="2000" dirty="0" err="1">
                <a:solidFill>
                  <a:srgbClr val="00B0F0"/>
                </a:solidFill>
                <a:latin typeface="Corbel (corpo)"/>
              </a:rPr>
              <a:t>the</a:t>
            </a:r>
            <a:r>
              <a:rPr lang="pt-PT" sz="2000" dirty="0">
                <a:solidFill>
                  <a:srgbClr val="00B0F0"/>
                </a:solidFill>
                <a:latin typeface="Corbel (corpo)"/>
              </a:rPr>
              <a:t> </a:t>
            </a:r>
            <a:r>
              <a:rPr lang="pt-PT" sz="2000" dirty="0" err="1">
                <a:solidFill>
                  <a:srgbClr val="00B0F0"/>
                </a:solidFill>
                <a:latin typeface="Corbel (corpo)"/>
              </a:rPr>
              <a:t>request</a:t>
            </a:r>
            <a:r>
              <a:rPr lang="pt-PT" sz="2000" dirty="0">
                <a:solidFill>
                  <a:srgbClr val="00B0F0"/>
                </a:solidFill>
                <a:latin typeface="Corbel (corpo)"/>
              </a:rPr>
              <a:t>;</a:t>
            </a:r>
          </a:p>
          <a:p>
            <a:pPr lvl="1" algn="just"/>
            <a:r>
              <a:rPr lang="pt-PT" sz="2000" dirty="0" err="1">
                <a:solidFill>
                  <a:srgbClr val="00B0F0"/>
                </a:solidFill>
                <a:latin typeface="Corbel (corpo)"/>
              </a:rPr>
              <a:t>Review</a:t>
            </a:r>
            <a:r>
              <a:rPr lang="pt-PT" sz="2000" dirty="0">
                <a:solidFill>
                  <a:srgbClr val="00B0F0"/>
                </a:solidFill>
                <a:latin typeface="Corbel (corpo)"/>
              </a:rPr>
              <a:t> </a:t>
            </a:r>
            <a:r>
              <a:rPr lang="pt-PT" sz="2000" dirty="0" err="1">
                <a:solidFill>
                  <a:srgbClr val="00B0F0"/>
                </a:solidFill>
                <a:latin typeface="Corbel (corpo)"/>
              </a:rPr>
              <a:t>the</a:t>
            </a:r>
            <a:r>
              <a:rPr lang="pt-PT" sz="2000" dirty="0">
                <a:solidFill>
                  <a:srgbClr val="00B0F0"/>
                </a:solidFill>
                <a:latin typeface="Corbel (corpo)"/>
              </a:rPr>
              <a:t> response;</a:t>
            </a:r>
          </a:p>
          <a:p>
            <a:pPr lvl="1" algn="just"/>
            <a:r>
              <a:rPr lang="pt-PT" sz="2000" dirty="0" err="1">
                <a:solidFill>
                  <a:srgbClr val="00B0F0"/>
                </a:solidFill>
                <a:latin typeface="Corbel (corpo)"/>
              </a:rPr>
              <a:t>Adjust</a:t>
            </a:r>
            <a:r>
              <a:rPr lang="pt-PT" sz="2000" dirty="0">
                <a:solidFill>
                  <a:srgbClr val="00B0F0"/>
                </a:solidFill>
                <a:latin typeface="Corbel (corpo)"/>
              </a:rPr>
              <a:t> </a:t>
            </a:r>
            <a:r>
              <a:rPr lang="pt-PT" sz="2000" dirty="0" err="1">
                <a:solidFill>
                  <a:srgbClr val="00B0F0"/>
                </a:solidFill>
                <a:latin typeface="Corbel (corpo)"/>
              </a:rPr>
              <a:t>the</a:t>
            </a:r>
            <a:r>
              <a:rPr lang="pt-PT" sz="2000" dirty="0">
                <a:solidFill>
                  <a:srgbClr val="00B0F0"/>
                </a:solidFill>
                <a:latin typeface="Corbel (corpo)"/>
              </a:rPr>
              <a:t> </a:t>
            </a:r>
            <a:r>
              <a:rPr lang="pt-PT" sz="2000" dirty="0" err="1">
                <a:solidFill>
                  <a:srgbClr val="00B0F0"/>
                </a:solidFill>
                <a:latin typeface="Corbel (corpo)"/>
              </a:rPr>
              <a:t>request</a:t>
            </a:r>
            <a:r>
              <a:rPr lang="pt-PT" sz="2000" dirty="0">
                <a:solidFill>
                  <a:srgbClr val="00B0F0"/>
                </a:solidFill>
                <a:latin typeface="Corbel (corpo)"/>
              </a:rPr>
              <a:t> </a:t>
            </a:r>
            <a:r>
              <a:rPr lang="pt-PT" sz="2000" dirty="0" err="1">
                <a:solidFill>
                  <a:srgbClr val="00B0F0"/>
                </a:solidFill>
                <a:latin typeface="Corbel (corpo)"/>
              </a:rPr>
              <a:t>using</a:t>
            </a:r>
            <a:r>
              <a:rPr lang="pt-PT" sz="2000" dirty="0">
                <a:solidFill>
                  <a:srgbClr val="00B0F0"/>
                </a:solidFill>
                <a:latin typeface="Corbel (corpo)"/>
              </a:rPr>
              <a:t> </a:t>
            </a:r>
            <a:r>
              <a:rPr lang="pt-PT" sz="2000" dirty="0" err="1">
                <a:solidFill>
                  <a:srgbClr val="00B0F0"/>
                </a:solidFill>
                <a:latin typeface="Corbel (corpo)"/>
              </a:rPr>
              <a:t>parameters</a:t>
            </a:r>
            <a:r>
              <a:rPr lang="pt-PT" sz="2000" dirty="0">
                <a:solidFill>
                  <a:srgbClr val="00B0F0"/>
                </a:solidFill>
                <a:latin typeface="Corbel (corpo)"/>
              </a:rPr>
              <a:t>.</a:t>
            </a:r>
          </a:p>
          <a:p>
            <a:pPr algn="just"/>
            <a:endParaRPr lang="pt-PT" sz="2400" dirty="0">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30</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Social Media </a:t>
            </a:r>
            <a:r>
              <a:rPr lang="pt-PT" dirty="0" err="1"/>
              <a:t>Sharing</a:t>
            </a:r>
            <a:r>
              <a:rPr lang="pt-PT" dirty="0"/>
              <a:t> </a:t>
            </a:r>
            <a:r>
              <a:rPr lang="pt-PT" dirty="0" err="1"/>
              <a:t>APIs</a:t>
            </a:r>
            <a:endParaRPr lang="en-US" dirty="0"/>
          </a:p>
        </p:txBody>
      </p:sp>
    </p:spTree>
    <p:extLst>
      <p:ext uri="{BB962C8B-B14F-4D97-AF65-F5344CB8AC3E}">
        <p14:creationId xmlns:p14="http://schemas.microsoft.com/office/powerpoint/2010/main" val="523575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b="1" dirty="0"/>
              <a:t>QT </a:t>
            </a:r>
            <a:r>
              <a:rPr lang="pt-PT" sz="2400" b="1" dirty="0" err="1"/>
              <a:t>was</a:t>
            </a:r>
            <a:r>
              <a:rPr lang="pt-PT" sz="2400" b="1" dirty="0"/>
              <a:t> </a:t>
            </a:r>
            <a:r>
              <a:rPr lang="pt-PT" sz="2400" b="1" dirty="0" err="1"/>
              <a:t>the</a:t>
            </a:r>
            <a:r>
              <a:rPr lang="pt-PT" sz="2400" b="1" dirty="0"/>
              <a:t> </a:t>
            </a:r>
            <a:r>
              <a:rPr lang="pt-PT" sz="2400" b="1" dirty="0" err="1"/>
              <a:t>chosen</a:t>
            </a:r>
            <a:r>
              <a:rPr lang="pt-PT" sz="2400" b="1" dirty="0"/>
              <a:t> </a:t>
            </a:r>
            <a:r>
              <a:rPr lang="pt-PT" sz="2400" b="1" dirty="0" err="1"/>
              <a:t>one</a:t>
            </a:r>
            <a:r>
              <a:rPr lang="pt-PT" sz="2400" b="1" dirty="0"/>
              <a:t> for </a:t>
            </a:r>
            <a:r>
              <a:rPr lang="pt-PT" sz="2400" b="1" dirty="0" err="1"/>
              <a:t>the</a:t>
            </a:r>
            <a:r>
              <a:rPr lang="pt-PT" sz="2400" b="1" dirty="0"/>
              <a:t> </a:t>
            </a:r>
            <a:r>
              <a:rPr lang="pt-PT" sz="2400" b="1" dirty="0" err="1"/>
              <a:t>following</a:t>
            </a:r>
            <a:r>
              <a:rPr lang="pt-PT" sz="2400" b="1" dirty="0"/>
              <a:t> </a:t>
            </a:r>
            <a:r>
              <a:rPr lang="pt-PT" sz="2400" b="1" dirty="0" err="1"/>
              <a:t>reasons</a:t>
            </a:r>
            <a:r>
              <a:rPr lang="pt-PT" sz="2400" b="1" dirty="0"/>
              <a:t>:</a:t>
            </a:r>
          </a:p>
          <a:p>
            <a:pPr lvl="1" algn="just"/>
            <a:r>
              <a:rPr lang="en-US" sz="2000" b="1" i="0" u="none" strike="noStrike" baseline="0" dirty="0">
                <a:solidFill>
                  <a:srgbClr val="00B0F0"/>
                </a:solidFill>
                <a:latin typeface="NewsGotT-Reg"/>
              </a:rPr>
              <a:t>Allows cross development;</a:t>
            </a:r>
            <a:endParaRPr lang="en-US" sz="2000" dirty="0">
              <a:solidFill>
                <a:srgbClr val="00B0F0"/>
              </a:solidFill>
              <a:latin typeface="NewsGotT-Reg"/>
            </a:endParaRPr>
          </a:p>
          <a:p>
            <a:pPr lvl="1" algn="just"/>
            <a:r>
              <a:rPr lang="en-US" sz="2000" b="1" i="0" u="none" strike="noStrike" baseline="0" dirty="0">
                <a:solidFill>
                  <a:srgbClr val="00B0F0"/>
                </a:solidFill>
                <a:latin typeface="NewsGotT-Reg"/>
              </a:rPr>
              <a:t>Cost:</a:t>
            </a:r>
            <a:r>
              <a:rPr lang="en-US" sz="2000" b="0" i="0" u="none" strike="noStrike" baseline="0" dirty="0">
                <a:solidFill>
                  <a:srgbClr val="00B0F0"/>
                </a:solidFill>
                <a:latin typeface="NewsGotT-Reg"/>
              </a:rPr>
              <a:t> this framework is </a:t>
            </a:r>
            <a:r>
              <a:rPr lang="en-US" sz="2000" b="0" i="0" u="none" strike="noStrike" baseline="0" dirty="0">
                <a:solidFill>
                  <a:srgbClr val="00B0F0"/>
                </a:solidFill>
                <a:latin typeface="NewsGotT-Medi"/>
              </a:rPr>
              <a:t>cost-friendly</a:t>
            </a:r>
            <a:r>
              <a:rPr lang="en-US" sz="2000" b="0" i="0" u="none" strike="noStrike" baseline="0" dirty="0">
                <a:solidFill>
                  <a:srgbClr val="00B0F0"/>
                </a:solidFill>
                <a:latin typeface="NewsGotT-Reg"/>
              </a:rPr>
              <a:t>, not only because it has a free license, but also because its software development takes less time to develop due to the integrated environment assisting the </a:t>
            </a:r>
            <a:r>
              <a:rPr lang="pt-PT" sz="2000" b="0" i="0" u="none" strike="noStrike" baseline="0" dirty="0" err="1">
                <a:solidFill>
                  <a:srgbClr val="00B0F0"/>
                </a:solidFill>
                <a:latin typeface="NewsGotT-Reg"/>
              </a:rPr>
              <a:t>developer</a:t>
            </a:r>
            <a:r>
              <a:rPr lang="pt-PT" sz="2000" b="0" i="0" u="none" strike="noStrike" baseline="0" dirty="0">
                <a:solidFill>
                  <a:srgbClr val="00B0F0"/>
                </a:solidFill>
                <a:latin typeface="NewsGotT-Reg"/>
              </a:rPr>
              <a:t>.</a:t>
            </a:r>
          </a:p>
          <a:p>
            <a:pPr lvl="1" algn="just"/>
            <a:r>
              <a:rPr lang="en-US" sz="2000" b="1" i="0" u="none" strike="noStrike" baseline="0" dirty="0">
                <a:latin typeface="NewsGotT-Reg"/>
              </a:rPr>
              <a:t>Implementation: </a:t>
            </a:r>
            <a:r>
              <a:rPr lang="en-US" sz="2000" b="0" i="0" u="none" strike="noStrike" baseline="0" dirty="0">
                <a:latin typeface="NewsGotT-Reg"/>
              </a:rPr>
              <a:t>it is implemented in C++, which means that it is possible to use many libraries. The wide choice of modules allow the project to have rich functionality and as a result, the software will have a Graphical User Interface (GUI) similar to a native one.</a:t>
            </a:r>
            <a:endParaRPr lang="en-US" sz="2000" b="0" i="0" u="none" strike="noStrike" baseline="0" dirty="0">
              <a:solidFill>
                <a:srgbClr val="00B0F0"/>
              </a:solidFill>
              <a:latin typeface="Corbel (corpo)"/>
            </a:endParaRPr>
          </a:p>
          <a:p>
            <a:pPr lvl="1" algn="just"/>
            <a:endParaRPr lang="en-US" sz="2000" dirty="0">
              <a:solidFill>
                <a:srgbClr val="00B0F0"/>
              </a:solidFill>
              <a:latin typeface="Corbel (corpo)"/>
            </a:endParaRPr>
          </a:p>
          <a:p>
            <a:pPr lvl="1" algn="just"/>
            <a:endParaRPr lang="en-US" sz="2000" b="0" i="0" u="none" strike="noStrike" baseline="0" dirty="0">
              <a:solidFill>
                <a:srgbClr val="00B0F0"/>
              </a:solidFill>
              <a:latin typeface="Corbel (corpo)"/>
            </a:endParaRPr>
          </a:p>
          <a:p>
            <a:pPr lvl="1" algn="just"/>
            <a:endParaRPr lang="en-US" sz="2000" dirty="0">
              <a:solidFill>
                <a:srgbClr val="00B0F0"/>
              </a:solidFill>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31</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UI Framework</a:t>
            </a:r>
            <a:endParaRPr lang="en-US" dirty="0"/>
          </a:p>
        </p:txBody>
      </p:sp>
      <p:pic>
        <p:nvPicPr>
          <p:cNvPr id="3" name="Imagem 2">
            <a:extLst>
              <a:ext uri="{FF2B5EF4-FFF2-40B4-BE49-F238E27FC236}">
                <a16:creationId xmlns:a16="http://schemas.microsoft.com/office/drawing/2014/main" id="{2374FC1B-CC5A-4A7E-98D2-38E4D17312CB}"/>
              </a:ext>
            </a:extLst>
          </p:cNvPr>
          <p:cNvPicPr>
            <a:picLocks noChangeAspect="1"/>
          </p:cNvPicPr>
          <p:nvPr/>
        </p:nvPicPr>
        <p:blipFill rotWithShape="1">
          <a:blip r:embed="rId2"/>
          <a:srcRect l="15113" t="23422" r="16714" b="21286"/>
          <a:stretch/>
        </p:blipFill>
        <p:spPr>
          <a:xfrm>
            <a:off x="3779912" y="4779077"/>
            <a:ext cx="2583541" cy="1476309"/>
          </a:xfrm>
          <a:prstGeom prst="rect">
            <a:avLst/>
          </a:prstGeom>
        </p:spPr>
      </p:pic>
    </p:spTree>
    <p:extLst>
      <p:ext uri="{BB962C8B-B14F-4D97-AF65-F5344CB8AC3E}">
        <p14:creationId xmlns:p14="http://schemas.microsoft.com/office/powerpoint/2010/main" val="3911602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517232"/>
          </a:xfrm>
        </p:spPr>
        <p:txBody>
          <a:bodyPr>
            <a:normAutofit/>
          </a:bodyPr>
          <a:lstStyle/>
          <a:p>
            <a:pPr algn="just"/>
            <a:r>
              <a:rPr lang="pt-PT" sz="2400" b="1" dirty="0">
                <a:solidFill>
                  <a:schemeClr val="tx1"/>
                </a:solidFill>
              </a:rPr>
              <a:t>HTTPS:</a:t>
            </a:r>
          </a:p>
          <a:p>
            <a:pPr lvl="1" algn="l"/>
            <a:r>
              <a:rPr lang="en-US" sz="1800" b="0" i="0" u="none" strike="noStrike" baseline="0" dirty="0">
                <a:latin typeface="Corbel (corpo)"/>
              </a:rPr>
              <a:t>The communications between subsystems are made through TCP/IP, this is also used in this protocol </a:t>
            </a:r>
            <a:r>
              <a:rPr lang="pt-PT" sz="1800" b="0" i="0" u="none" strike="noStrike" baseline="0" dirty="0" err="1">
                <a:latin typeface="Corbel (corpo)"/>
              </a:rPr>
              <a:t>which</a:t>
            </a:r>
            <a:r>
              <a:rPr lang="pt-PT" sz="1800" b="0" i="0" u="none" strike="noStrike" baseline="0" dirty="0">
                <a:latin typeface="Corbel (corpo)"/>
              </a:rPr>
              <a:t> </a:t>
            </a:r>
            <a:r>
              <a:rPr lang="pt-PT" sz="1800" b="0" i="0" u="none" strike="noStrike" baseline="0" dirty="0" err="1">
                <a:latin typeface="Corbel (corpo)"/>
              </a:rPr>
              <a:t>is</a:t>
            </a:r>
            <a:r>
              <a:rPr lang="pt-PT" sz="1800" b="0" i="0" u="none" strike="noStrike" baseline="0" dirty="0">
                <a:latin typeface="Corbel (corpo)"/>
              </a:rPr>
              <a:t> </a:t>
            </a:r>
            <a:r>
              <a:rPr lang="pt-PT" sz="1800" b="0" i="0" u="none" strike="noStrike" baseline="0" dirty="0" err="1">
                <a:latin typeface="Corbel (corpo)"/>
              </a:rPr>
              <a:t>an</a:t>
            </a:r>
            <a:r>
              <a:rPr lang="pt-PT" sz="1800" b="0" i="0" u="none" strike="noStrike" baseline="0" dirty="0">
                <a:latin typeface="Corbel (corpo)"/>
              </a:rPr>
              <a:t> </a:t>
            </a:r>
            <a:r>
              <a:rPr lang="pt-PT" sz="1800" b="0" i="0" u="none" strike="noStrike" baseline="0" dirty="0" err="1">
                <a:latin typeface="Corbel (corpo)"/>
              </a:rPr>
              <a:t>advantage</a:t>
            </a:r>
            <a:r>
              <a:rPr lang="pt-PT" sz="1800" b="0" i="0" u="none" strike="noStrike" baseline="0" dirty="0">
                <a:latin typeface="Corbel (corpo)"/>
              </a:rPr>
              <a:t>;</a:t>
            </a:r>
          </a:p>
          <a:p>
            <a:pPr lvl="1" algn="l"/>
            <a:r>
              <a:rPr lang="en-US" sz="1800" b="0" i="0" u="none" strike="noStrike" baseline="0" dirty="0">
                <a:latin typeface="NewsGotT-Reg"/>
              </a:rPr>
              <a:t>The data is transferred only with authentications (request and responses) which makes it more secure;</a:t>
            </a:r>
          </a:p>
          <a:p>
            <a:pPr lvl="1" algn="l"/>
            <a:r>
              <a:rPr lang="en-US" sz="1800" dirty="0">
                <a:latin typeface="Corbel (corpo)"/>
              </a:rPr>
              <a:t>A</a:t>
            </a:r>
            <a:r>
              <a:rPr lang="en-US" sz="1800" b="0" i="0" u="none" strike="noStrike" baseline="0" dirty="0">
                <a:latin typeface="Corbel (corpo)"/>
              </a:rPr>
              <a:t>ll communication is encrypted, which makes it even more secure.</a:t>
            </a:r>
            <a:endParaRPr lang="pt-PT" sz="2000" b="1" i="0" u="none" strike="noStrike" baseline="0" dirty="0">
              <a:solidFill>
                <a:srgbClr val="00B0F0"/>
              </a:solidFill>
              <a:latin typeface="Corbel (corpo)"/>
            </a:endParaRPr>
          </a:p>
          <a:p>
            <a:pPr algn="l"/>
            <a:r>
              <a:rPr lang="pt-PT" sz="2400" b="1" i="0" u="none" strike="noStrike" baseline="0" dirty="0" err="1">
                <a:solidFill>
                  <a:schemeClr val="tx1"/>
                </a:solidFill>
                <a:latin typeface="Corbel (corpo)"/>
              </a:rPr>
              <a:t>Third</a:t>
            </a:r>
            <a:r>
              <a:rPr lang="pt-PT" sz="2400" b="1" i="0" u="none" strike="noStrike" baseline="0" dirty="0">
                <a:solidFill>
                  <a:schemeClr val="tx1"/>
                </a:solidFill>
                <a:latin typeface="Corbel (corpo)"/>
              </a:rPr>
              <a:t> </a:t>
            </a:r>
            <a:r>
              <a:rPr lang="pt-PT" sz="2400" b="1" i="0" u="none" strike="noStrike" baseline="0" dirty="0" err="1">
                <a:solidFill>
                  <a:schemeClr val="tx1"/>
                </a:solidFill>
                <a:latin typeface="Corbel (corpo)"/>
              </a:rPr>
              <a:t>Party</a:t>
            </a:r>
            <a:r>
              <a:rPr lang="pt-PT" sz="2400" b="1" i="0" u="none" strike="noStrike" baseline="0" dirty="0">
                <a:solidFill>
                  <a:schemeClr val="tx1"/>
                </a:solidFill>
                <a:latin typeface="Corbel (corpo)"/>
              </a:rPr>
              <a:t> API:</a:t>
            </a:r>
          </a:p>
          <a:p>
            <a:pPr lvl="1" algn="l"/>
            <a:r>
              <a:rPr lang="pt-PT" sz="1800" b="1" dirty="0">
                <a:solidFill>
                  <a:srgbClr val="00B0F0"/>
                </a:solidFill>
                <a:latin typeface="Corbel (corpo)"/>
              </a:rPr>
              <a:t>Transfer.sh: </a:t>
            </a:r>
            <a:r>
              <a:rPr lang="pt-PT" sz="1800" b="0" i="0" u="none" strike="noStrike" baseline="0" dirty="0" err="1">
                <a:solidFill>
                  <a:srgbClr val="00B0F0"/>
                </a:solidFill>
                <a:latin typeface="NewsGotT-Reg"/>
              </a:rPr>
              <a:t>This</a:t>
            </a:r>
            <a:r>
              <a:rPr lang="pt-PT" sz="1800" dirty="0">
                <a:solidFill>
                  <a:srgbClr val="00B0F0"/>
                </a:solidFill>
                <a:latin typeface="NewsGotT-Reg"/>
              </a:rPr>
              <a:t> </a:t>
            </a:r>
            <a:r>
              <a:rPr lang="en-US" sz="1800" b="0" i="0" u="none" strike="noStrike" baseline="0" dirty="0">
                <a:solidFill>
                  <a:srgbClr val="00B0F0"/>
                </a:solidFill>
                <a:latin typeface="NewsGotT-Reg"/>
              </a:rPr>
              <a:t>application has easy-to-use commands in order to transfer files with a URL, there is unlimited upload, it can encrypt files and it is also possible to limit the amount of downloads and days available of downloading [104].</a:t>
            </a:r>
          </a:p>
          <a:p>
            <a:pPr lvl="1" algn="l"/>
            <a:r>
              <a:rPr lang="en-US" sz="1800" b="0" i="0" u="none" strike="noStrike" baseline="0" dirty="0">
                <a:latin typeface="NewsGotT-Reg"/>
              </a:rPr>
              <a:t>Using the library </a:t>
            </a:r>
            <a:r>
              <a:rPr lang="en-US" sz="1800" b="1" i="0" u="none" strike="noStrike" baseline="0" dirty="0" err="1">
                <a:latin typeface="NewsGotT-Medi"/>
              </a:rPr>
              <a:t>curlpp</a:t>
            </a:r>
            <a:r>
              <a:rPr lang="en-US" sz="1800" b="0" i="0" u="none" strike="noStrike" baseline="0" dirty="0">
                <a:latin typeface="NewsGotT-Medi"/>
              </a:rPr>
              <a:t> </a:t>
            </a:r>
            <a:r>
              <a:rPr lang="en-US" sz="1800" b="0" i="0" u="none" strike="noStrike" baseline="0" dirty="0">
                <a:latin typeface="NewsGotT-Reg"/>
              </a:rPr>
              <a:t>with the </a:t>
            </a:r>
            <a:r>
              <a:rPr lang="en-US" sz="1800" b="0" i="0" u="none" strike="noStrike" baseline="0" dirty="0">
                <a:latin typeface="NewsGotT-Medi"/>
              </a:rPr>
              <a:t>transfer.sh </a:t>
            </a:r>
            <a:r>
              <a:rPr lang="en-US" sz="1800" b="0" i="0" u="none" strike="noStrike" baseline="0" dirty="0">
                <a:latin typeface="NewsGotT-Reg"/>
              </a:rPr>
              <a:t>API, it is possible to create a program to transfer files between nodes automatically when requested from the user</a:t>
            </a:r>
            <a:endParaRPr lang="en-US" sz="1800" b="0" i="0" u="none" strike="noStrike" baseline="0" dirty="0">
              <a:solidFill>
                <a:srgbClr val="00B0F0"/>
              </a:solidFill>
              <a:latin typeface="Corbel (corpo)"/>
            </a:endParaRPr>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32</a:t>
            </a:fld>
            <a:endParaRPr lang="en-GB"/>
          </a:p>
        </p:txBody>
      </p:sp>
      <p:sp>
        <p:nvSpPr>
          <p:cNvPr id="7" name="Título 2">
            <a:extLst>
              <a:ext uri="{FF2B5EF4-FFF2-40B4-BE49-F238E27FC236}">
                <a16:creationId xmlns:a16="http://schemas.microsoft.com/office/drawing/2014/main" id="{8B2FC498-9B23-437A-8B91-E42E66C8D5FD}"/>
              </a:ext>
            </a:extLst>
          </p:cNvPr>
          <p:cNvSpPr>
            <a:spLocks noGrp="1"/>
          </p:cNvSpPr>
          <p:nvPr>
            <p:ph type="title"/>
          </p:nvPr>
        </p:nvSpPr>
        <p:spPr>
          <a:xfrm>
            <a:off x="2483768" y="1"/>
            <a:ext cx="4680520" cy="1196752"/>
          </a:xfrm>
        </p:spPr>
        <p:txBody>
          <a:bodyPr>
            <a:normAutofit fontScale="90000"/>
          </a:bodyPr>
          <a:lstStyle/>
          <a:p>
            <a:pPr algn="ctr"/>
            <a:r>
              <a:rPr lang="pt-PT" b="1" dirty="0" err="1"/>
              <a:t>Theoretical</a:t>
            </a:r>
            <a:r>
              <a:rPr lang="pt-PT" b="1" dirty="0"/>
              <a:t> </a:t>
            </a:r>
            <a:r>
              <a:rPr lang="pt-PT" b="1" dirty="0" err="1"/>
              <a:t>Foundations</a:t>
            </a:r>
            <a:br>
              <a:rPr lang="pt-PT" dirty="0"/>
            </a:br>
            <a:r>
              <a:rPr lang="pt-PT" dirty="0"/>
              <a:t>File </a:t>
            </a:r>
            <a:r>
              <a:rPr lang="pt-PT" dirty="0" err="1"/>
              <a:t>Transfer</a:t>
            </a:r>
            <a:r>
              <a:rPr lang="pt-PT" dirty="0"/>
              <a:t> </a:t>
            </a:r>
            <a:r>
              <a:rPr lang="pt-PT" dirty="0" err="1"/>
              <a:t>Protocols</a:t>
            </a:r>
            <a:endParaRPr lang="en-US" dirty="0"/>
          </a:p>
        </p:txBody>
      </p:sp>
    </p:spTree>
    <p:extLst>
      <p:ext uri="{BB962C8B-B14F-4D97-AF65-F5344CB8AC3E}">
        <p14:creationId xmlns:p14="http://schemas.microsoft.com/office/powerpoint/2010/main" val="4016745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pt-PT" sz="4800" b="1" dirty="0">
                <a:solidFill>
                  <a:schemeClr val="tx1"/>
                </a:solidFill>
              </a:rPr>
              <a:t>3. Design</a:t>
            </a:r>
            <a:endParaRPr lang="en-US" sz="48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33</a:t>
            </a:fld>
            <a:endParaRPr lang="en-GB"/>
          </a:p>
        </p:txBody>
      </p:sp>
    </p:spTree>
    <p:extLst>
      <p:ext uri="{BB962C8B-B14F-4D97-AF65-F5344CB8AC3E}">
        <p14:creationId xmlns:p14="http://schemas.microsoft.com/office/powerpoint/2010/main" val="18708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pt-PT" sz="4800" b="1" dirty="0">
                <a:solidFill>
                  <a:schemeClr val="tx1"/>
                </a:solidFill>
              </a:rPr>
              <a:t>3.1. Hardware</a:t>
            </a:r>
            <a:endParaRPr lang="en-US" sz="48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34</a:t>
            </a:fld>
            <a:endParaRPr lang="en-GB"/>
          </a:p>
        </p:txBody>
      </p:sp>
    </p:spTree>
    <p:extLst>
      <p:ext uri="{BB962C8B-B14F-4D97-AF65-F5344CB8AC3E}">
        <p14:creationId xmlns:p14="http://schemas.microsoft.com/office/powerpoint/2010/main" val="1697311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35</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638151" y="1880966"/>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dirty="0"/>
          </a:p>
        </p:txBody>
      </p:sp>
      <p:pic>
        <p:nvPicPr>
          <p:cNvPr id="1032" name="Picture 8">
            <a:extLst>
              <a:ext uri="{FF2B5EF4-FFF2-40B4-BE49-F238E27FC236}">
                <a16:creationId xmlns:a16="http://schemas.microsoft.com/office/drawing/2014/main" id="{E84406CA-354E-4683-9CAD-2726A2279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3"/>
            <a:ext cx="6734175"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70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36</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0000" lnSpcReduction="20000"/>
          </a:bodyPr>
          <a:lstStyle/>
          <a:p>
            <a:r>
              <a:rPr lang="pt-PT" b="1" dirty="0" err="1"/>
              <a:t>Main</a:t>
            </a:r>
            <a:r>
              <a:rPr lang="pt-PT" b="1" dirty="0"/>
              <a:t> </a:t>
            </a:r>
            <a:r>
              <a:rPr lang="pt-PT" b="1" dirty="0" err="1"/>
              <a:t>Controller</a:t>
            </a:r>
            <a:r>
              <a:rPr lang="pt-PT" b="1" dirty="0"/>
              <a:t>:</a:t>
            </a:r>
          </a:p>
          <a:p>
            <a:endParaRPr lang="pt-PT" dirty="0"/>
          </a:p>
          <a:p>
            <a:pPr lvl="1">
              <a:lnSpc>
                <a:spcPct val="120000"/>
              </a:lnSpc>
            </a:pPr>
            <a:r>
              <a:rPr lang="en-US" sz="2300" b="1" dirty="0"/>
              <a:t>Processor</a:t>
            </a:r>
            <a:r>
              <a:rPr lang="en-US" sz="2300" dirty="0"/>
              <a:t>: Broadcom BCM2711 processor, quad-core Cortex-A72 (ARM v8) 64-bit with 1.5GHz;</a:t>
            </a:r>
          </a:p>
          <a:p>
            <a:pPr lvl="1">
              <a:lnSpc>
                <a:spcPct val="120000"/>
              </a:lnSpc>
            </a:pPr>
            <a:r>
              <a:rPr lang="en-US" sz="2300" b="1" dirty="0"/>
              <a:t>Memory</a:t>
            </a:r>
            <a:r>
              <a:rPr lang="en-US" sz="2300" dirty="0"/>
              <a:t>: 4GB LPDDR4 with on-die ECC; </a:t>
            </a:r>
          </a:p>
          <a:p>
            <a:pPr lvl="1">
              <a:lnSpc>
                <a:spcPct val="120000"/>
              </a:lnSpc>
            </a:pPr>
            <a:r>
              <a:rPr lang="en-US" sz="2300" b="1" dirty="0"/>
              <a:t>Connectivity</a:t>
            </a:r>
            <a:r>
              <a:rPr lang="en-US" sz="2300" dirty="0"/>
              <a:t>: 2.4 GHz and 5.0 GHz IEEE 802.11b/g/n/ac wireless LAN, Bluetooth 5.0 with low energy, one Gigabit Ethernet port, four USB ports in which two are 3.0 and another two are 2.0;</a:t>
            </a:r>
          </a:p>
          <a:p>
            <a:pPr lvl="1">
              <a:lnSpc>
                <a:spcPct val="120000"/>
              </a:lnSpc>
            </a:pPr>
            <a:r>
              <a:rPr lang="en-US" sz="2300" b="1" dirty="0"/>
              <a:t>GPIO</a:t>
            </a:r>
            <a:r>
              <a:rPr lang="en-US" sz="2300" dirty="0"/>
              <a:t>: standard 40-pin GPIO fully backwards-compatible with previous boards;</a:t>
            </a:r>
          </a:p>
          <a:p>
            <a:pPr lvl="1">
              <a:lnSpc>
                <a:spcPct val="120000"/>
              </a:lnSpc>
            </a:pPr>
            <a:r>
              <a:rPr lang="en-US" sz="2300" b="1" dirty="0"/>
              <a:t>Video and Sound</a:t>
            </a:r>
            <a:r>
              <a:rPr lang="en-US" sz="2300" dirty="0"/>
              <a:t>: two HDMI ports that support up to 4kp60, a 2-lane MIPI DSI display port, a 2-lane MIPI CSI camera port and a 4-pole stereo audio and composite video port; </a:t>
            </a:r>
          </a:p>
          <a:p>
            <a:pPr lvl="1">
              <a:lnSpc>
                <a:spcPct val="120000"/>
              </a:lnSpc>
            </a:pPr>
            <a:r>
              <a:rPr lang="en-US" sz="2300" b="1" dirty="0"/>
              <a:t>Multimedia</a:t>
            </a:r>
            <a:r>
              <a:rPr lang="en-US" sz="2300" dirty="0"/>
              <a:t>: H.265 (4Kp60 decode), H.264(1080p60 decode and 1080p30 encode) and OpenGL ES 3.0 graphics;</a:t>
            </a:r>
          </a:p>
          <a:p>
            <a:pPr lvl="1">
              <a:lnSpc>
                <a:spcPct val="120000"/>
              </a:lnSpc>
            </a:pPr>
            <a:r>
              <a:rPr lang="en-US" sz="2300" b="1" dirty="0"/>
              <a:t>SD card support</a:t>
            </a:r>
            <a:r>
              <a:rPr lang="en-US" sz="2300" dirty="0"/>
              <a:t>: Micro SD card slot for loading operating system and data storage;</a:t>
            </a:r>
          </a:p>
          <a:p>
            <a:pPr lvl="1">
              <a:lnSpc>
                <a:spcPct val="120000"/>
              </a:lnSpc>
            </a:pPr>
            <a:r>
              <a:rPr lang="en-US" sz="2300" b="1" dirty="0"/>
              <a:t>Input power</a:t>
            </a:r>
            <a:r>
              <a:rPr lang="en-US" sz="2300" dirty="0"/>
              <a:t>: 5V Direct Current (DC) via USB-C connector (minimum 3A), 5V DC via GPIO header (minimum 3A) and Power over Ethernet (PoE) - enabled (requires separate PoE HAT);</a:t>
            </a:r>
          </a:p>
          <a:p>
            <a:pPr lvl="1">
              <a:lnSpc>
                <a:spcPct val="120000"/>
              </a:lnSpc>
            </a:pPr>
            <a:r>
              <a:rPr lang="en-US" sz="2300" b="1" dirty="0"/>
              <a:t>Environment:</a:t>
            </a:r>
            <a:r>
              <a:rPr lang="en-US" sz="2300" dirty="0"/>
              <a:t> it has a range of operation between 0ºC and 50ºC.</a:t>
            </a:r>
            <a:endParaRPr lang="pt-PT" sz="2300" dirty="0"/>
          </a:p>
        </p:txBody>
      </p:sp>
    </p:spTree>
    <p:extLst>
      <p:ext uri="{BB962C8B-B14F-4D97-AF65-F5344CB8AC3E}">
        <p14:creationId xmlns:p14="http://schemas.microsoft.com/office/powerpoint/2010/main" val="3196764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37</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err="1"/>
              <a:t>Motion</a:t>
            </a:r>
            <a:r>
              <a:rPr lang="pt-PT" b="1" dirty="0"/>
              <a:t> </a:t>
            </a:r>
            <a:r>
              <a:rPr lang="pt-PT" b="1" dirty="0" err="1"/>
              <a:t>Detection</a:t>
            </a:r>
            <a:r>
              <a:rPr lang="pt-PT" b="1" dirty="0"/>
              <a:t>(HC-SR04)</a:t>
            </a:r>
            <a:r>
              <a:rPr lang="pt-PT" dirty="0"/>
              <a:t>:</a:t>
            </a:r>
          </a:p>
          <a:p>
            <a:pPr lvl="1"/>
            <a:r>
              <a:rPr lang="pt-PT" sz="1800" b="1" dirty="0" err="1"/>
              <a:t>Operating</a:t>
            </a:r>
            <a:r>
              <a:rPr lang="pt-PT" sz="1800" b="1" dirty="0"/>
              <a:t> </a:t>
            </a:r>
            <a:r>
              <a:rPr lang="pt-PT" sz="1800" b="1" dirty="0" err="1"/>
              <a:t>Voltage</a:t>
            </a:r>
            <a:r>
              <a:rPr lang="pt-PT" sz="1800" dirty="0"/>
              <a:t>: 5V DC;</a:t>
            </a:r>
          </a:p>
          <a:p>
            <a:pPr lvl="1"/>
            <a:r>
              <a:rPr lang="pt-PT" sz="1800" b="1" dirty="0" err="1"/>
              <a:t>Operating</a:t>
            </a:r>
            <a:r>
              <a:rPr lang="pt-PT" sz="1800" b="1" dirty="0"/>
              <a:t> </a:t>
            </a:r>
            <a:r>
              <a:rPr lang="pt-PT" sz="1800" b="1" dirty="0" err="1"/>
              <a:t>Current</a:t>
            </a:r>
            <a:r>
              <a:rPr lang="pt-PT" sz="1800" b="1" dirty="0"/>
              <a:t>:</a:t>
            </a:r>
            <a:r>
              <a:rPr lang="pt-PT" sz="1800" dirty="0"/>
              <a:t> 15 </a:t>
            </a:r>
            <a:r>
              <a:rPr lang="pt-PT" sz="1800" dirty="0" err="1"/>
              <a:t>milliampere</a:t>
            </a:r>
            <a:r>
              <a:rPr lang="pt-PT" sz="1800" dirty="0"/>
              <a:t> (</a:t>
            </a:r>
            <a:r>
              <a:rPr lang="pt-PT" sz="1800" dirty="0" err="1"/>
              <a:t>mA</a:t>
            </a:r>
            <a:r>
              <a:rPr lang="pt-PT" sz="1800" dirty="0"/>
              <a:t>); </a:t>
            </a:r>
          </a:p>
          <a:p>
            <a:pPr lvl="1"/>
            <a:r>
              <a:rPr lang="pt-PT" sz="1800" b="1" dirty="0" err="1"/>
              <a:t>Operating</a:t>
            </a:r>
            <a:r>
              <a:rPr lang="pt-PT" sz="1800" b="1" dirty="0"/>
              <a:t> </a:t>
            </a:r>
            <a:r>
              <a:rPr lang="pt-PT" sz="1800" b="1" dirty="0" err="1"/>
              <a:t>Frequency</a:t>
            </a:r>
            <a:r>
              <a:rPr lang="pt-PT" sz="1800" dirty="0"/>
              <a:t>: 40 KHz; </a:t>
            </a:r>
          </a:p>
          <a:p>
            <a:pPr lvl="1"/>
            <a:r>
              <a:rPr lang="pt-PT" sz="1800" b="1" dirty="0" err="1"/>
              <a:t>Maximum</a:t>
            </a:r>
            <a:r>
              <a:rPr lang="pt-PT" sz="1800" b="1" dirty="0"/>
              <a:t> Range</a:t>
            </a:r>
            <a:r>
              <a:rPr lang="pt-PT" sz="1800" dirty="0"/>
              <a:t>: 4 </a:t>
            </a:r>
            <a:r>
              <a:rPr lang="pt-PT" sz="1800" dirty="0" err="1"/>
              <a:t>meters</a:t>
            </a:r>
            <a:r>
              <a:rPr lang="pt-PT" sz="1800" dirty="0"/>
              <a:t>; </a:t>
            </a:r>
          </a:p>
          <a:p>
            <a:pPr lvl="1"/>
            <a:r>
              <a:rPr lang="pt-PT" sz="1800" b="1" dirty="0" err="1"/>
              <a:t>Minimum</a:t>
            </a:r>
            <a:r>
              <a:rPr lang="pt-PT" sz="1800" b="1" dirty="0"/>
              <a:t> Range</a:t>
            </a:r>
            <a:r>
              <a:rPr lang="pt-PT" sz="1800" dirty="0"/>
              <a:t>: 2 </a:t>
            </a:r>
            <a:r>
              <a:rPr lang="pt-PT" sz="1800" dirty="0" err="1"/>
              <a:t>centimeters</a:t>
            </a:r>
            <a:r>
              <a:rPr lang="pt-PT" sz="1800" dirty="0"/>
              <a:t>; </a:t>
            </a:r>
          </a:p>
          <a:p>
            <a:pPr lvl="1"/>
            <a:r>
              <a:rPr lang="pt-PT" sz="1800" b="1" dirty="0" err="1"/>
              <a:t>Ranging</a:t>
            </a:r>
            <a:r>
              <a:rPr lang="pt-PT" sz="1800" b="1" dirty="0"/>
              <a:t> </a:t>
            </a:r>
            <a:r>
              <a:rPr lang="pt-PT" sz="1800" b="1" dirty="0" err="1"/>
              <a:t>Accuracy</a:t>
            </a:r>
            <a:r>
              <a:rPr lang="pt-PT" sz="1800" dirty="0"/>
              <a:t>: 3 </a:t>
            </a:r>
            <a:r>
              <a:rPr lang="pt-PT" sz="1800" dirty="0" err="1"/>
              <a:t>millimeters</a:t>
            </a:r>
            <a:r>
              <a:rPr lang="pt-PT" sz="1800" dirty="0"/>
              <a:t>;</a:t>
            </a:r>
          </a:p>
          <a:p>
            <a:pPr lvl="1"/>
            <a:r>
              <a:rPr lang="pt-PT" sz="1800" b="1" dirty="0" err="1"/>
              <a:t>Measuring</a:t>
            </a:r>
            <a:r>
              <a:rPr lang="pt-PT" sz="1800" b="1" dirty="0"/>
              <a:t> </a:t>
            </a:r>
            <a:r>
              <a:rPr lang="pt-PT" sz="1800" b="1" dirty="0" err="1"/>
              <a:t>Angle</a:t>
            </a:r>
            <a:r>
              <a:rPr lang="pt-PT" sz="1800" dirty="0"/>
              <a:t>: 15 </a:t>
            </a:r>
            <a:r>
              <a:rPr lang="pt-PT" sz="1800" dirty="0" err="1"/>
              <a:t>degrees</a:t>
            </a:r>
            <a:r>
              <a:rPr lang="pt-PT" sz="1800" dirty="0"/>
              <a:t>; </a:t>
            </a:r>
          </a:p>
          <a:p>
            <a:pPr lvl="1"/>
            <a:r>
              <a:rPr lang="pt-PT" sz="1800" b="1" dirty="0" err="1"/>
              <a:t>Trigger</a:t>
            </a:r>
            <a:r>
              <a:rPr lang="pt-PT" sz="1800" b="1" dirty="0"/>
              <a:t> Input </a:t>
            </a:r>
            <a:r>
              <a:rPr lang="pt-PT" sz="1800" b="1" dirty="0" err="1"/>
              <a:t>Signal</a:t>
            </a:r>
            <a:r>
              <a:rPr lang="pt-PT" sz="1800" dirty="0"/>
              <a:t>: 10 </a:t>
            </a:r>
            <a:r>
              <a:rPr lang="pt-PT" sz="1800" dirty="0" err="1"/>
              <a:t>microseconds</a:t>
            </a:r>
            <a:r>
              <a:rPr lang="pt-PT" sz="1800" dirty="0"/>
              <a:t> TTL pulse;</a:t>
            </a:r>
          </a:p>
          <a:p>
            <a:pPr lvl="1"/>
            <a:r>
              <a:rPr lang="pt-PT" sz="1800" b="1" dirty="0" err="1"/>
              <a:t>Dimension</a:t>
            </a:r>
            <a:r>
              <a:rPr lang="pt-PT" sz="1800" dirty="0"/>
              <a:t>: 45 x 20 x 15 </a:t>
            </a:r>
            <a:r>
              <a:rPr lang="pt-PT" sz="1800" dirty="0" err="1"/>
              <a:t>millimeters</a:t>
            </a:r>
            <a:r>
              <a:rPr lang="pt-PT" sz="1800" dirty="0"/>
              <a:t>. </a:t>
            </a:r>
          </a:p>
        </p:txBody>
      </p:sp>
      <p:pic>
        <p:nvPicPr>
          <p:cNvPr id="2052" name="Picture 4">
            <a:extLst>
              <a:ext uri="{FF2B5EF4-FFF2-40B4-BE49-F238E27FC236}">
                <a16:creationId xmlns:a16="http://schemas.microsoft.com/office/drawing/2014/main" id="{2B878546-FECF-42AB-8A0D-E2B0FBE7C8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152"/>
          <a:stretch/>
        </p:blipFill>
        <p:spPr bwMode="auto">
          <a:xfrm>
            <a:off x="5373666" y="4396330"/>
            <a:ext cx="270353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71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38</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err="1"/>
              <a:t>Fragrance</a:t>
            </a:r>
            <a:r>
              <a:rPr lang="pt-PT" b="1" dirty="0"/>
              <a:t> </a:t>
            </a:r>
            <a:r>
              <a:rPr lang="pt-PT" b="1" dirty="0" err="1"/>
              <a:t>diffusion</a:t>
            </a:r>
            <a:r>
              <a:rPr lang="pt-PT" b="1" dirty="0"/>
              <a:t> </a:t>
            </a:r>
            <a:r>
              <a:rPr lang="pt-PT" b="1" dirty="0" err="1"/>
              <a:t>actuator</a:t>
            </a:r>
            <a:r>
              <a:rPr lang="pt-PT" b="1" dirty="0"/>
              <a:t>:</a:t>
            </a:r>
            <a:endParaRPr lang="pt-PT" dirty="0"/>
          </a:p>
          <a:p>
            <a:pPr lvl="1"/>
            <a:r>
              <a:rPr lang="pt-PT" sz="1800" b="1" dirty="0" err="1"/>
              <a:t>Operating</a:t>
            </a:r>
            <a:r>
              <a:rPr lang="pt-PT" sz="1800" b="1" dirty="0"/>
              <a:t> </a:t>
            </a:r>
            <a:r>
              <a:rPr lang="pt-PT" sz="1800" b="1" dirty="0" err="1"/>
              <a:t>Voltage</a:t>
            </a:r>
            <a:r>
              <a:rPr lang="pt-PT" sz="1800" dirty="0"/>
              <a:t>: 5V DC;</a:t>
            </a:r>
          </a:p>
          <a:p>
            <a:pPr lvl="1"/>
            <a:r>
              <a:rPr lang="pt-PT" sz="1800" b="1" dirty="0" err="1"/>
              <a:t>Operating</a:t>
            </a:r>
            <a:r>
              <a:rPr lang="pt-PT" sz="1800" b="1" dirty="0"/>
              <a:t> </a:t>
            </a:r>
            <a:r>
              <a:rPr lang="pt-PT" sz="1800" b="1" dirty="0" err="1"/>
              <a:t>Current</a:t>
            </a:r>
            <a:r>
              <a:rPr lang="pt-PT" sz="1800" b="1" dirty="0"/>
              <a:t>:</a:t>
            </a:r>
            <a:r>
              <a:rPr lang="pt-PT" sz="1800" dirty="0"/>
              <a:t> 300 </a:t>
            </a:r>
            <a:r>
              <a:rPr lang="pt-PT" sz="1800" dirty="0" err="1"/>
              <a:t>milliampere</a:t>
            </a:r>
            <a:r>
              <a:rPr lang="pt-PT" sz="1800" dirty="0"/>
              <a:t> (</a:t>
            </a:r>
            <a:r>
              <a:rPr lang="pt-PT" sz="1800" dirty="0" err="1"/>
              <a:t>mA</a:t>
            </a:r>
            <a:r>
              <a:rPr lang="pt-PT" sz="1800" dirty="0"/>
              <a:t>); </a:t>
            </a:r>
          </a:p>
          <a:p>
            <a:pPr lvl="1"/>
            <a:r>
              <a:rPr lang="pt-PT" sz="1800" b="1" dirty="0" err="1"/>
              <a:t>Operating</a:t>
            </a:r>
            <a:r>
              <a:rPr lang="pt-PT" sz="1800" b="1" dirty="0"/>
              <a:t> </a:t>
            </a:r>
            <a:r>
              <a:rPr lang="pt-PT" sz="1800" b="1" dirty="0" err="1"/>
              <a:t>Power</a:t>
            </a:r>
            <a:r>
              <a:rPr lang="pt-PT" sz="1800" dirty="0"/>
              <a:t>: 2 W; </a:t>
            </a:r>
          </a:p>
          <a:p>
            <a:pPr lvl="1"/>
            <a:r>
              <a:rPr lang="pt-PT" sz="1800" b="1" dirty="0" err="1"/>
              <a:t>Operating</a:t>
            </a:r>
            <a:r>
              <a:rPr lang="pt-PT" sz="1800" b="1" dirty="0"/>
              <a:t> </a:t>
            </a:r>
            <a:r>
              <a:rPr lang="pt-PT" sz="1800" b="1" dirty="0" err="1"/>
              <a:t>Frequency</a:t>
            </a:r>
            <a:r>
              <a:rPr lang="pt-PT" sz="1800" dirty="0"/>
              <a:t>: 108 kHz; </a:t>
            </a:r>
          </a:p>
          <a:p>
            <a:pPr lvl="1"/>
            <a:r>
              <a:rPr lang="pt-PT" sz="1800" b="1" dirty="0" err="1"/>
              <a:t>Dimension</a:t>
            </a:r>
            <a:r>
              <a:rPr lang="pt-PT" sz="1800" dirty="0"/>
              <a:t>: 35 x 20 x 17 </a:t>
            </a:r>
            <a:r>
              <a:rPr lang="pt-PT" sz="1800" dirty="0" err="1"/>
              <a:t>millimeters</a:t>
            </a:r>
            <a:r>
              <a:rPr lang="pt-PT" sz="1800" dirty="0"/>
              <a:t>. </a:t>
            </a:r>
          </a:p>
        </p:txBody>
      </p:sp>
      <p:pic>
        <p:nvPicPr>
          <p:cNvPr id="4098" name="Picture 2">
            <a:extLst>
              <a:ext uri="{FF2B5EF4-FFF2-40B4-BE49-F238E27FC236}">
                <a16:creationId xmlns:a16="http://schemas.microsoft.com/office/drawing/2014/main" id="{D5479250-2397-4B5D-AB46-3ACF05C4DA0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206" r="14445" b="35300"/>
          <a:stretch/>
        </p:blipFill>
        <p:spPr bwMode="auto">
          <a:xfrm>
            <a:off x="3133561" y="3421360"/>
            <a:ext cx="3236917" cy="297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25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39</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err="1"/>
              <a:t>Camera</a:t>
            </a:r>
            <a:r>
              <a:rPr lang="pt-PT" b="1" dirty="0"/>
              <a:t> (</a:t>
            </a:r>
            <a:r>
              <a:rPr lang="it-IT" b="1" dirty="0"/>
              <a:t>Raspberry Pi Camera Module V2</a:t>
            </a:r>
            <a:r>
              <a:rPr lang="pt-PT" b="1" dirty="0"/>
              <a:t>):</a:t>
            </a:r>
          </a:p>
          <a:p>
            <a:pPr lvl="1"/>
            <a:r>
              <a:rPr lang="pt-PT" sz="1800" b="1" dirty="0"/>
              <a:t>Sensor:</a:t>
            </a:r>
            <a:r>
              <a:rPr lang="pt-PT" sz="1800" dirty="0"/>
              <a:t> Sony IMX219 8-megapixel;</a:t>
            </a:r>
            <a:endParaRPr lang="pt-PT" sz="1400" dirty="0"/>
          </a:p>
          <a:p>
            <a:pPr lvl="1"/>
            <a:r>
              <a:rPr lang="pt-PT" sz="1800" b="1" dirty="0" err="1"/>
              <a:t>Quality</a:t>
            </a:r>
            <a:r>
              <a:rPr lang="pt-PT" sz="1800" b="1" dirty="0"/>
              <a:t>: </a:t>
            </a:r>
            <a:r>
              <a:rPr lang="pt-PT" sz="1800" dirty="0"/>
              <a:t>1080p30, 720p60;</a:t>
            </a:r>
          </a:p>
          <a:p>
            <a:pPr lvl="1"/>
            <a:r>
              <a:rPr lang="pt-PT" sz="1800" b="1" dirty="0"/>
              <a:t>Interface</a:t>
            </a:r>
            <a:r>
              <a:rPr lang="pt-PT" sz="1800" dirty="0"/>
              <a:t>: CSI; </a:t>
            </a:r>
          </a:p>
        </p:txBody>
      </p:sp>
      <p:pic>
        <p:nvPicPr>
          <p:cNvPr id="5122" name="Picture 2">
            <a:extLst>
              <a:ext uri="{FF2B5EF4-FFF2-40B4-BE49-F238E27FC236}">
                <a16:creationId xmlns:a16="http://schemas.microsoft.com/office/drawing/2014/main" id="{C1F7F082-4882-4D9A-8140-0451BE050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931" y="2996952"/>
            <a:ext cx="3386138"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7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218E4369-F83D-40DD-A027-39E7F42D1F95}"/>
              </a:ext>
            </a:extLst>
          </p:cNvPr>
          <p:cNvSpPr>
            <a:spLocks noGrp="1"/>
          </p:cNvSpPr>
          <p:nvPr>
            <p:ph type="body" idx="1"/>
          </p:nvPr>
        </p:nvSpPr>
        <p:spPr>
          <a:xfrm>
            <a:off x="1295128" y="1196752"/>
            <a:ext cx="7309320" cy="5976664"/>
          </a:xfrm>
        </p:spPr>
        <p:txBody>
          <a:bodyPr>
            <a:normAutofit/>
          </a:bodyPr>
          <a:lstStyle/>
          <a:p>
            <a:pPr algn="just"/>
            <a:r>
              <a:rPr lang="en-GB" sz="3100" dirty="0"/>
              <a:t>The project consists of a </a:t>
            </a:r>
            <a:r>
              <a:rPr lang="en-GB" sz="3100" b="1" dirty="0"/>
              <a:t>marketing digital outdoor (MDO) </a:t>
            </a:r>
            <a:r>
              <a:rPr lang="en-GB" sz="3100" dirty="0"/>
              <a:t>with:</a:t>
            </a:r>
          </a:p>
          <a:p>
            <a:pPr marL="0" indent="0" algn="just">
              <a:buNone/>
            </a:pPr>
            <a:endParaRPr lang="en-GB" sz="3100" dirty="0"/>
          </a:p>
          <a:p>
            <a:pPr lvl="1" algn="just"/>
            <a:r>
              <a:rPr lang="en-GB" dirty="0">
                <a:solidFill>
                  <a:srgbClr val="373E48"/>
                </a:solidFill>
              </a:rPr>
              <a:t>sound and video display, and fragrance emission selected by the brands, </a:t>
            </a:r>
          </a:p>
          <a:p>
            <a:pPr lvl="1" algn="just"/>
            <a:endParaRPr lang="en-GB" dirty="0">
              <a:solidFill>
                <a:srgbClr val="373E48"/>
              </a:solidFill>
            </a:endParaRPr>
          </a:p>
          <a:p>
            <a:pPr lvl="1" algn="just"/>
            <a:r>
              <a:rPr lang="en-GB" dirty="0">
                <a:solidFill>
                  <a:srgbClr val="373E48"/>
                </a:solidFill>
              </a:rPr>
              <a:t>providing a gesture-based interface for user interaction to create pictures and GIFs, brand-specific, </a:t>
            </a:r>
          </a:p>
          <a:p>
            <a:pPr lvl="1" algn="just"/>
            <a:endParaRPr lang="en-GB" dirty="0">
              <a:solidFill>
                <a:srgbClr val="373E48"/>
              </a:solidFill>
            </a:endParaRPr>
          </a:p>
          <a:p>
            <a:pPr lvl="1" algn="just"/>
            <a:r>
              <a:rPr lang="en-GB" dirty="0">
                <a:solidFill>
                  <a:srgbClr val="373E48"/>
                </a:solidFill>
              </a:rPr>
              <a:t>and share them on social media.</a:t>
            </a:r>
          </a:p>
        </p:txBody>
      </p:sp>
      <p:sp>
        <p:nvSpPr>
          <p:cNvPr id="3" name="Título 2">
            <a:extLst>
              <a:ext uri="{FF2B5EF4-FFF2-40B4-BE49-F238E27FC236}">
                <a16:creationId xmlns:a16="http://schemas.microsoft.com/office/drawing/2014/main" id="{8796298E-BAD5-44F6-A79F-5F078A970E9E}"/>
              </a:ext>
            </a:extLst>
          </p:cNvPr>
          <p:cNvSpPr>
            <a:spLocks noGrp="1"/>
          </p:cNvSpPr>
          <p:nvPr>
            <p:ph type="title"/>
          </p:nvPr>
        </p:nvSpPr>
        <p:spPr/>
        <p:txBody>
          <a:bodyPr/>
          <a:lstStyle/>
          <a:p>
            <a:pPr algn="ctr"/>
            <a:r>
              <a:rPr lang="pt-PT" dirty="0" err="1"/>
              <a:t>Problem</a:t>
            </a:r>
            <a:r>
              <a:rPr lang="pt-PT" dirty="0"/>
              <a:t> </a:t>
            </a:r>
            <a:r>
              <a:rPr lang="pt-PT" dirty="0" err="1"/>
              <a:t>Statement</a:t>
            </a:r>
            <a:endParaRPr lang="en-US" dirty="0"/>
          </a:p>
        </p:txBody>
      </p:sp>
      <p:sp>
        <p:nvSpPr>
          <p:cNvPr id="5" name="Slide Number Placeholder 4">
            <a:extLst>
              <a:ext uri="{FF2B5EF4-FFF2-40B4-BE49-F238E27FC236}">
                <a16:creationId xmlns:a16="http://schemas.microsoft.com/office/drawing/2014/main" id="{0311D642-C098-4D92-8249-927E6977C573}"/>
              </a:ext>
            </a:extLst>
          </p:cNvPr>
          <p:cNvSpPr>
            <a:spLocks noGrp="1"/>
          </p:cNvSpPr>
          <p:nvPr>
            <p:ph type="sldNum" sz="quarter" idx="11"/>
          </p:nvPr>
        </p:nvSpPr>
        <p:spPr/>
        <p:txBody>
          <a:bodyPr/>
          <a:lstStyle/>
          <a:p>
            <a:pPr algn="r"/>
            <a:fld id="{D4C49B74-5DB2-4B03-B1D2-7F6A3C51C318}" type="slidenum">
              <a:rPr lang="en-GB" smtClean="0"/>
              <a:pPr algn="r"/>
              <a:t>4</a:t>
            </a:fld>
            <a:endParaRPr lang="en-GB"/>
          </a:p>
        </p:txBody>
      </p:sp>
    </p:spTree>
    <p:extLst>
      <p:ext uri="{BB962C8B-B14F-4D97-AF65-F5344CB8AC3E}">
        <p14:creationId xmlns:p14="http://schemas.microsoft.com/office/powerpoint/2010/main" val="119427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40</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a:t>LCD Display:</a:t>
            </a:r>
          </a:p>
        </p:txBody>
      </p:sp>
      <p:pic>
        <p:nvPicPr>
          <p:cNvPr id="6146" name="Picture 2">
            <a:extLst>
              <a:ext uri="{FF2B5EF4-FFF2-40B4-BE49-F238E27FC236}">
                <a16:creationId xmlns:a16="http://schemas.microsoft.com/office/drawing/2014/main" id="{45B76403-E383-404F-80A0-C1D0889F3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811" y="2132856"/>
            <a:ext cx="3444156" cy="39330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5929FF5-E5EC-4CE9-BE8F-1307D4BE0C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598" y="2780928"/>
            <a:ext cx="4136615" cy="309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25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41</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a:t>Speakers (</a:t>
            </a:r>
            <a:r>
              <a:rPr lang="it-IT" b="1" dirty="0"/>
              <a:t>Raspberry Pi Camera Module V2</a:t>
            </a:r>
            <a:r>
              <a:rPr lang="pt-PT" b="1" dirty="0"/>
              <a:t>):</a:t>
            </a:r>
          </a:p>
          <a:p>
            <a:pPr lvl="1"/>
            <a:r>
              <a:rPr lang="pt-PT" sz="1800" b="1" dirty="0" err="1"/>
              <a:t>Impedance</a:t>
            </a:r>
            <a:r>
              <a:rPr lang="pt-PT" sz="1800" b="1" dirty="0"/>
              <a:t>:</a:t>
            </a:r>
            <a:r>
              <a:rPr lang="pt-PT" sz="1800" dirty="0"/>
              <a:t> 8 Ohm;</a:t>
            </a:r>
            <a:endParaRPr lang="pt-PT" sz="1400" dirty="0"/>
          </a:p>
          <a:p>
            <a:pPr lvl="1"/>
            <a:r>
              <a:rPr lang="pt-PT" sz="1800" b="1" dirty="0" err="1"/>
              <a:t>Power</a:t>
            </a:r>
            <a:r>
              <a:rPr lang="pt-PT" sz="1800" b="1" dirty="0"/>
              <a:t>: </a:t>
            </a:r>
            <a:r>
              <a:rPr lang="pt-PT" sz="1800" dirty="0"/>
              <a:t>5 W;</a:t>
            </a:r>
          </a:p>
          <a:p>
            <a:pPr lvl="1"/>
            <a:r>
              <a:rPr lang="pt-PT" sz="1800" b="1" dirty="0"/>
              <a:t>Interface</a:t>
            </a:r>
            <a:r>
              <a:rPr lang="pt-PT" sz="1800" dirty="0"/>
              <a:t>: JST PH2.0.</a:t>
            </a:r>
          </a:p>
        </p:txBody>
      </p:sp>
      <p:pic>
        <p:nvPicPr>
          <p:cNvPr id="7170" name="Picture 2">
            <a:extLst>
              <a:ext uri="{FF2B5EF4-FFF2-40B4-BE49-F238E27FC236}">
                <a16:creationId xmlns:a16="http://schemas.microsoft.com/office/drawing/2014/main" id="{152439AB-1E1C-4B96-8F9E-1EA7CF13E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780928"/>
            <a:ext cx="41148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91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42</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err="1"/>
              <a:t>Power</a:t>
            </a:r>
            <a:r>
              <a:rPr lang="pt-PT" b="1" dirty="0"/>
              <a:t> </a:t>
            </a:r>
            <a:r>
              <a:rPr lang="pt-PT" b="1" dirty="0" err="1"/>
              <a:t>Supply</a:t>
            </a:r>
            <a:r>
              <a:rPr lang="pt-PT" b="1" dirty="0"/>
              <a:t>:</a:t>
            </a:r>
          </a:p>
          <a:p>
            <a:pPr lvl="1"/>
            <a:r>
              <a:rPr lang="pt-PT" sz="1800" b="1" dirty="0"/>
              <a:t>Output: </a:t>
            </a:r>
            <a:r>
              <a:rPr lang="pt-PT" sz="1800" dirty="0"/>
              <a:t>4 USB-A 2.4 A </a:t>
            </a:r>
            <a:r>
              <a:rPr lang="pt-PT" sz="1800" dirty="0" err="1"/>
              <a:t>ports</a:t>
            </a:r>
            <a:r>
              <a:rPr lang="pt-PT" sz="1800" b="1" dirty="0"/>
              <a:t>.</a:t>
            </a:r>
            <a:endParaRPr lang="pt-PT" sz="1400" dirty="0"/>
          </a:p>
        </p:txBody>
      </p:sp>
      <p:pic>
        <p:nvPicPr>
          <p:cNvPr id="8194" name="Picture 2">
            <a:extLst>
              <a:ext uri="{FF2B5EF4-FFF2-40B4-BE49-F238E27FC236}">
                <a16:creationId xmlns:a16="http://schemas.microsoft.com/office/drawing/2014/main" id="{55DA7A8A-686E-4CC6-ABE6-B97D8BD2D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85" y="2492896"/>
            <a:ext cx="3403270" cy="336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85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a:xfrm>
            <a:off x="2339752" y="1"/>
            <a:ext cx="4824536" cy="1196752"/>
          </a:xfrm>
        </p:spPr>
        <p:txBody>
          <a:bodyPr/>
          <a:lstStyle/>
          <a:p>
            <a:pPr algn="ctr"/>
            <a:r>
              <a:rPr lang="pt-PT" b="1" dirty="0"/>
              <a:t>Design</a:t>
            </a:r>
            <a:br>
              <a:rPr lang="pt-PT" b="1" dirty="0"/>
            </a:br>
            <a:r>
              <a:rPr lang="pt-PT" dirty="0"/>
              <a:t>Hardware </a:t>
            </a:r>
            <a:r>
              <a:rPr lang="pt-PT" dirty="0" err="1"/>
              <a:t>Architecture</a:t>
            </a:r>
            <a:endParaRPr lang="en-US" b="1" dirty="0"/>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43</a:t>
            </a:fld>
            <a:endParaRPr lang="en-GB"/>
          </a:p>
        </p:txBody>
      </p:sp>
      <p:sp>
        <p:nvSpPr>
          <p:cNvPr id="6" name="AutoShape 6">
            <a:extLst>
              <a:ext uri="{FF2B5EF4-FFF2-40B4-BE49-F238E27FC236}">
                <a16:creationId xmlns:a16="http://schemas.microsoft.com/office/drawing/2014/main" id="{91D70B32-F347-4F26-BAE8-A64368A67F03}"/>
              </a:ext>
            </a:extLst>
          </p:cNvPr>
          <p:cNvSpPr>
            <a:spLocks noGrp="1" noChangeAspect="1" noChangeArrowheads="1"/>
          </p:cNvSpPr>
          <p:nvPr>
            <p:ph type="body" idx="1"/>
          </p:nvPr>
        </p:nvSpPr>
        <p:spPr bwMode="auto">
          <a:xfrm>
            <a:off x="1115616" y="1229367"/>
            <a:ext cx="7524750" cy="51831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pt-PT" b="1" dirty="0"/>
              <a:t>Total </a:t>
            </a:r>
            <a:r>
              <a:rPr lang="pt-PT" b="1" dirty="0" err="1"/>
              <a:t>cost</a:t>
            </a:r>
            <a:r>
              <a:rPr lang="pt-PT" b="1" dirty="0"/>
              <a:t>:</a:t>
            </a:r>
          </a:p>
        </p:txBody>
      </p:sp>
      <p:pic>
        <p:nvPicPr>
          <p:cNvPr id="5" name="Imagem 4">
            <a:extLst>
              <a:ext uri="{FF2B5EF4-FFF2-40B4-BE49-F238E27FC236}">
                <a16:creationId xmlns:a16="http://schemas.microsoft.com/office/drawing/2014/main" id="{4F98091A-13A0-41E5-B626-1F6096F6DD13}"/>
              </a:ext>
            </a:extLst>
          </p:cNvPr>
          <p:cNvPicPr>
            <a:picLocks noChangeAspect="1"/>
          </p:cNvPicPr>
          <p:nvPr/>
        </p:nvPicPr>
        <p:blipFill>
          <a:blip r:embed="rId2"/>
          <a:stretch>
            <a:fillRect/>
          </a:stretch>
        </p:blipFill>
        <p:spPr>
          <a:xfrm>
            <a:off x="1780282" y="1916832"/>
            <a:ext cx="6195417" cy="4313014"/>
          </a:xfrm>
          <a:prstGeom prst="rect">
            <a:avLst/>
          </a:prstGeom>
        </p:spPr>
      </p:pic>
    </p:spTree>
    <p:extLst>
      <p:ext uri="{BB962C8B-B14F-4D97-AF65-F5344CB8AC3E}">
        <p14:creationId xmlns:p14="http://schemas.microsoft.com/office/powerpoint/2010/main" val="1747427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marL="0" indent="0" algn="just">
              <a:buNone/>
            </a:pPr>
            <a:endParaRPr lang="en-GB" sz="2400" b="1" dirty="0">
              <a:solidFill>
                <a:schemeClr val="tx1"/>
              </a:solidFill>
            </a:endParaRP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44</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fontScale="90000"/>
          </a:bodyPr>
          <a:lstStyle/>
          <a:p>
            <a:pPr algn="ctr"/>
            <a:r>
              <a:rPr lang="pt-PT" b="1" dirty="0"/>
              <a:t>Design</a:t>
            </a:r>
            <a:br>
              <a:rPr lang="pt-PT" b="1" dirty="0"/>
            </a:br>
            <a:r>
              <a:rPr lang="pt-PT" sz="3100" dirty="0"/>
              <a:t>Hardware Interfaces </a:t>
            </a:r>
            <a:r>
              <a:rPr lang="pt-PT" sz="3100" dirty="0" err="1"/>
              <a:t>Definition</a:t>
            </a:r>
            <a:endParaRPr lang="en-US" b="1" dirty="0"/>
          </a:p>
        </p:txBody>
      </p:sp>
      <p:pic>
        <p:nvPicPr>
          <p:cNvPr id="9218" name="Picture 2">
            <a:extLst>
              <a:ext uri="{FF2B5EF4-FFF2-40B4-BE49-F238E27FC236}">
                <a16:creationId xmlns:a16="http://schemas.microsoft.com/office/drawing/2014/main" id="{FC6160A9-2439-4E80-A438-BA7C12CD6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72816"/>
            <a:ext cx="5927883"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814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marL="0" indent="0" algn="just">
              <a:buNone/>
            </a:pPr>
            <a:endParaRPr lang="en-GB" sz="2400" b="1" dirty="0">
              <a:solidFill>
                <a:schemeClr val="tx1"/>
              </a:solidFill>
            </a:endParaRP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45</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fontScale="90000"/>
          </a:bodyPr>
          <a:lstStyle/>
          <a:p>
            <a:pPr algn="ctr"/>
            <a:r>
              <a:rPr lang="pt-PT" b="1" dirty="0"/>
              <a:t>Design</a:t>
            </a:r>
            <a:br>
              <a:rPr lang="pt-PT" b="1" dirty="0"/>
            </a:br>
            <a:r>
              <a:rPr lang="pt-PT" sz="3100" dirty="0"/>
              <a:t>Hardware Interfaces </a:t>
            </a:r>
            <a:r>
              <a:rPr lang="pt-PT" sz="3100" dirty="0" err="1"/>
              <a:t>Definition</a:t>
            </a:r>
            <a:endParaRPr lang="en-US" b="1" dirty="0"/>
          </a:p>
        </p:txBody>
      </p:sp>
      <p:pic>
        <p:nvPicPr>
          <p:cNvPr id="3" name="Imagem 2">
            <a:extLst>
              <a:ext uri="{FF2B5EF4-FFF2-40B4-BE49-F238E27FC236}">
                <a16:creationId xmlns:a16="http://schemas.microsoft.com/office/drawing/2014/main" id="{763FFC2C-9448-4238-8192-93D9EB891B62}"/>
              </a:ext>
            </a:extLst>
          </p:cNvPr>
          <p:cNvPicPr>
            <a:picLocks noChangeAspect="1"/>
          </p:cNvPicPr>
          <p:nvPr/>
        </p:nvPicPr>
        <p:blipFill>
          <a:blip r:embed="rId2"/>
          <a:stretch>
            <a:fillRect/>
          </a:stretch>
        </p:blipFill>
        <p:spPr>
          <a:xfrm>
            <a:off x="1295128" y="1628800"/>
            <a:ext cx="7419975" cy="4343400"/>
          </a:xfrm>
          <a:prstGeom prst="rect">
            <a:avLst/>
          </a:prstGeom>
        </p:spPr>
      </p:pic>
    </p:spTree>
    <p:extLst>
      <p:ext uri="{BB962C8B-B14F-4D97-AF65-F5344CB8AC3E}">
        <p14:creationId xmlns:p14="http://schemas.microsoft.com/office/powerpoint/2010/main" val="101315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Schematic</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46</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PCB Design</a:t>
            </a:r>
            <a:endParaRPr lang="en-US" b="1" dirty="0"/>
          </a:p>
        </p:txBody>
      </p:sp>
      <p:pic>
        <p:nvPicPr>
          <p:cNvPr id="13314" name="Picture 2">
            <a:extLst>
              <a:ext uri="{FF2B5EF4-FFF2-40B4-BE49-F238E27FC236}">
                <a16:creationId xmlns:a16="http://schemas.microsoft.com/office/drawing/2014/main" id="{C9C6E31B-03D9-45ED-B7B0-D8953DB67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859" y="1772816"/>
            <a:ext cx="4411882" cy="390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79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Layout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47</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PCB Design</a:t>
            </a:r>
            <a:endParaRPr lang="en-US" b="1" dirty="0"/>
          </a:p>
        </p:txBody>
      </p:sp>
      <p:pic>
        <p:nvPicPr>
          <p:cNvPr id="11266" name="Picture 2">
            <a:extLst>
              <a:ext uri="{FF2B5EF4-FFF2-40B4-BE49-F238E27FC236}">
                <a16:creationId xmlns:a16="http://schemas.microsoft.com/office/drawing/2014/main" id="{69AAE83E-F772-4CD6-8BDC-6B66F37C9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025" y="1844824"/>
            <a:ext cx="4456472" cy="417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65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endParaRPr lang="en-GB" sz="2400" b="1" dirty="0">
              <a:solidFill>
                <a:schemeClr val="tx1"/>
              </a:solidFill>
            </a:endParaRP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48</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Hardware </a:t>
            </a:r>
            <a:r>
              <a:rPr lang="pt-PT" sz="3100" dirty="0" err="1"/>
              <a:t>Test</a:t>
            </a:r>
            <a:r>
              <a:rPr lang="pt-PT" sz="3100" dirty="0"/>
              <a:t> Cases</a:t>
            </a:r>
            <a:endParaRPr lang="en-US" b="1" dirty="0"/>
          </a:p>
        </p:txBody>
      </p:sp>
      <p:pic>
        <p:nvPicPr>
          <p:cNvPr id="11" name="Imagem 10">
            <a:extLst>
              <a:ext uri="{FF2B5EF4-FFF2-40B4-BE49-F238E27FC236}">
                <a16:creationId xmlns:a16="http://schemas.microsoft.com/office/drawing/2014/main" id="{6F4554AA-B1AB-407C-B6A9-57A0DE247EF5}"/>
              </a:ext>
            </a:extLst>
          </p:cNvPr>
          <p:cNvPicPr>
            <a:picLocks noChangeAspect="1"/>
          </p:cNvPicPr>
          <p:nvPr/>
        </p:nvPicPr>
        <p:blipFill>
          <a:blip r:embed="rId2"/>
          <a:stretch>
            <a:fillRect/>
          </a:stretch>
        </p:blipFill>
        <p:spPr>
          <a:xfrm>
            <a:off x="2019611" y="1345596"/>
            <a:ext cx="6076378" cy="4898305"/>
          </a:xfrm>
          <a:prstGeom prst="rect">
            <a:avLst/>
          </a:prstGeom>
        </p:spPr>
      </p:pic>
    </p:spTree>
    <p:extLst>
      <p:ext uri="{BB962C8B-B14F-4D97-AF65-F5344CB8AC3E}">
        <p14:creationId xmlns:p14="http://schemas.microsoft.com/office/powerpoint/2010/main" val="1892907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pt-PT" sz="4800" b="1" dirty="0">
                <a:solidFill>
                  <a:schemeClr val="tx1"/>
                </a:solidFill>
              </a:rPr>
              <a:t>3.2. Software</a:t>
            </a:r>
            <a:endParaRPr lang="en-US" sz="48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49</a:t>
            </a:fld>
            <a:endParaRPr lang="en-GB"/>
          </a:p>
        </p:txBody>
      </p:sp>
    </p:spTree>
    <p:extLst>
      <p:ext uri="{BB962C8B-B14F-4D97-AF65-F5344CB8AC3E}">
        <p14:creationId xmlns:p14="http://schemas.microsoft.com/office/powerpoint/2010/main" val="287386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lstStyle/>
          <a:p>
            <a:pPr algn="ctr"/>
            <a:r>
              <a:rPr lang="pt-PT" dirty="0" err="1"/>
              <a:t>Analysis</a:t>
            </a:r>
            <a:br>
              <a:rPr lang="pt-PT" dirty="0"/>
            </a:br>
            <a:r>
              <a:rPr lang="pt-PT" dirty="0" err="1"/>
              <a:t>System</a:t>
            </a:r>
            <a:r>
              <a:rPr lang="pt-PT" dirty="0"/>
              <a:t> Overview</a:t>
            </a:r>
            <a:endParaRPr lang="en-US"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5</a:t>
            </a:fld>
            <a:endParaRPr lang="en-GB"/>
          </a:p>
        </p:txBody>
      </p:sp>
      <p:pic>
        <p:nvPicPr>
          <p:cNvPr id="5" name="Picture 4" descr="Diagram&#10;&#10;Description automatically generated">
            <a:extLst>
              <a:ext uri="{FF2B5EF4-FFF2-40B4-BE49-F238E27FC236}">
                <a16:creationId xmlns:a16="http://schemas.microsoft.com/office/drawing/2014/main" id="{EA51ED4C-836C-48D9-8B5F-95D360BC9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088232"/>
            <a:ext cx="7480548" cy="3744416"/>
          </a:xfrm>
          <a:prstGeom prst="rect">
            <a:avLst/>
          </a:prstGeom>
        </p:spPr>
      </p:pic>
    </p:spTree>
    <p:extLst>
      <p:ext uri="{BB962C8B-B14F-4D97-AF65-F5344CB8AC3E}">
        <p14:creationId xmlns:p14="http://schemas.microsoft.com/office/powerpoint/2010/main" val="2119306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Client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50</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1510" name="Picture 6">
            <a:extLst>
              <a:ext uri="{FF2B5EF4-FFF2-40B4-BE49-F238E27FC236}">
                <a16:creationId xmlns:a16="http://schemas.microsoft.com/office/drawing/2014/main" id="{FD988E6B-4EC7-4516-A550-E5A10F88A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320" y="1788127"/>
            <a:ext cx="7236960" cy="469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606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Server</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51</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7650" name="Picture 2">
            <a:extLst>
              <a:ext uri="{FF2B5EF4-FFF2-40B4-BE49-F238E27FC236}">
                <a16:creationId xmlns:a16="http://schemas.microsoft.com/office/drawing/2014/main" id="{0BCBCBF9-613D-4F0D-B3D8-4458180141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3364" y="2105787"/>
            <a:ext cx="7848872" cy="358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27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Server</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52</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7650" name="Picture 2">
            <a:extLst>
              <a:ext uri="{FF2B5EF4-FFF2-40B4-BE49-F238E27FC236}">
                <a16:creationId xmlns:a16="http://schemas.microsoft.com/office/drawing/2014/main" id="{0BCBCBF9-613D-4F0D-B3D8-4458180141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0" r="44263"/>
          <a:stretch/>
        </p:blipFill>
        <p:spPr bwMode="auto">
          <a:xfrm>
            <a:off x="1907704" y="1916832"/>
            <a:ext cx="6113006" cy="435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136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Server</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53</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7650" name="Picture 2">
            <a:extLst>
              <a:ext uri="{FF2B5EF4-FFF2-40B4-BE49-F238E27FC236}">
                <a16:creationId xmlns:a16="http://schemas.microsoft.com/office/drawing/2014/main" id="{0BCBCBF9-613D-4F0D-B3D8-4458180141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60" r="246" b="23159"/>
          <a:stretch/>
        </p:blipFill>
        <p:spPr bwMode="auto">
          <a:xfrm>
            <a:off x="2123728" y="1844824"/>
            <a:ext cx="5941168" cy="427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30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54</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8674" name="Picture 2">
            <a:extLst>
              <a:ext uri="{FF2B5EF4-FFF2-40B4-BE49-F238E27FC236}">
                <a16:creationId xmlns:a16="http://schemas.microsoft.com/office/drawing/2014/main" id="{66D10E5B-4394-438C-964A-94DD423D79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1788148"/>
            <a:ext cx="5364435" cy="473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159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55</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8674" name="Picture 2">
            <a:extLst>
              <a:ext uri="{FF2B5EF4-FFF2-40B4-BE49-F238E27FC236}">
                <a16:creationId xmlns:a16="http://schemas.microsoft.com/office/drawing/2014/main" id="{66D10E5B-4394-438C-964A-94DD423D793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62" t="1652" r="28857" b="41041"/>
          <a:stretch/>
        </p:blipFill>
        <p:spPr bwMode="auto">
          <a:xfrm>
            <a:off x="2838115" y="1743451"/>
            <a:ext cx="4439369" cy="478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457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56</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8674" name="Picture 2">
            <a:extLst>
              <a:ext uri="{FF2B5EF4-FFF2-40B4-BE49-F238E27FC236}">
                <a16:creationId xmlns:a16="http://schemas.microsoft.com/office/drawing/2014/main" id="{66D10E5B-4394-438C-964A-94DD423D79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 t="27616" r="41981" b="26649"/>
          <a:stretch/>
        </p:blipFill>
        <p:spPr bwMode="auto">
          <a:xfrm>
            <a:off x="1727176" y="1849672"/>
            <a:ext cx="6661248" cy="467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762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57</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Component</a:t>
            </a:r>
            <a:r>
              <a:rPr lang="pt-PT" sz="3100" dirty="0"/>
              <a:t> </a:t>
            </a:r>
            <a:r>
              <a:rPr lang="pt-PT" sz="3100" dirty="0" err="1"/>
              <a:t>Diagram</a:t>
            </a:r>
            <a:endParaRPr lang="en-US" b="1" dirty="0"/>
          </a:p>
        </p:txBody>
      </p:sp>
      <p:pic>
        <p:nvPicPr>
          <p:cNvPr id="28674" name="Picture 2">
            <a:extLst>
              <a:ext uri="{FF2B5EF4-FFF2-40B4-BE49-F238E27FC236}">
                <a16:creationId xmlns:a16="http://schemas.microsoft.com/office/drawing/2014/main" id="{66D10E5B-4394-438C-964A-94DD423D79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59" t="54234" r="-142" b="11958"/>
          <a:stretch/>
        </p:blipFill>
        <p:spPr bwMode="auto">
          <a:xfrm>
            <a:off x="1547664" y="1988840"/>
            <a:ext cx="6990278" cy="414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544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58</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Deployment</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endParaRPr lang="pt-PT" dirty="0"/>
          </a:p>
        </p:txBody>
      </p:sp>
      <p:pic>
        <p:nvPicPr>
          <p:cNvPr id="31746" name="Picture 2">
            <a:extLst>
              <a:ext uri="{FF2B5EF4-FFF2-40B4-BE49-F238E27FC236}">
                <a16:creationId xmlns:a16="http://schemas.microsoft.com/office/drawing/2014/main" id="{E6B14427-EFA2-48D3-9058-E352A8335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60" y="1244125"/>
            <a:ext cx="7456320" cy="504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059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59</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a:t>
            </a:r>
            <a:r>
              <a:rPr lang="pt-PT" dirty="0" err="1"/>
              <a:t>Client</a:t>
            </a:r>
            <a:endParaRPr lang="pt-PT" dirty="0"/>
          </a:p>
        </p:txBody>
      </p:sp>
      <p:pic>
        <p:nvPicPr>
          <p:cNvPr id="35842" name="Picture 2">
            <a:extLst>
              <a:ext uri="{FF2B5EF4-FFF2-40B4-BE49-F238E27FC236}">
                <a16:creationId xmlns:a16="http://schemas.microsoft.com/office/drawing/2014/main" id="{234C5B32-38D1-4A9D-AA56-265052D9C3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371164"/>
            <a:ext cx="4248472" cy="51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2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lstStyle/>
          <a:p>
            <a:pPr algn="ctr"/>
            <a:r>
              <a:rPr lang="pt-PT" dirty="0" err="1"/>
              <a:t>Analysis</a:t>
            </a:r>
            <a:br>
              <a:rPr lang="pt-PT" dirty="0"/>
            </a:br>
            <a:r>
              <a:rPr lang="pt-PT" dirty="0" err="1"/>
              <a:t>System</a:t>
            </a:r>
            <a:r>
              <a:rPr lang="pt-PT" dirty="0"/>
              <a:t> Overview</a:t>
            </a:r>
            <a:endParaRPr lang="en-US"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6</a:t>
            </a:fld>
            <a:endParaRPr lang="en-GB"/>
          </a:p>
        </p:txBody>
      </p:sp>
      <p:sp>
        <p:nvSpPr>
          <p:cNvPr id="6" name="Marcador de Posição do Texto 1">
            <a:extLst>
              <a:ext uri="{FF2B5EF4-FFF2-40B4-BE49-F238E27FC236}">
                <a16:creationId xmlns:a16="http://schemas.microsoft.com/office/drawing/2014/main" id="{9E674256-2525-4707-B084-2735D8926E58}"/>
              </a:ext>
            </a:extLst>
          </p:cNvPr>
          <p:cNvSpPr>
            <a:spLocks noGrp="1"/>
          </p:cNvSpPr>
          <p:nvPr>
            <p:ph type="body" idx="1"/>
          </p:nvPr>
        </p:nvSpPr>
        <p:spPr>
          <a:xfrm>
            <a:off x="1295128" y="1196752"/>
            <a:ext cx="7309320" cy="5976664"/>
          </a:xfrm>
        </p:spPr>
        <p:txBody>
          <a:bodyPr>
            <a:normAutofit/>
          </a:bodyPr>
          <a:lstStyle/>
          <a:p>
            <a:pPr algn="just"/>
            <a:r>
              <a:rPr lang="en-GB" dirty="0">
                <a:solidFill>
                  <a:srgbClr val="373E48"/>
                </a:solidFill>
              </a:rPr>
              <a:t>Hardware Architecture</a:t>
            </a:r>
          </a:p>
        </p:txBody>
      </p:sp>
      <p:pic>
        <p:nvPicPr>
          <p:cNvPr id="7" name="Imagem 6">
            <a:extLst>
              <a:ext uri="{FF2B5EF4-FFF2-40B4-BE49-F238E27FC236}">
                <a16:creationId xmlns:a16="http://schemas.microsoft.com/office/drawing/2014/main" id="{91AA4A21-5BE5-42DF-B685-522670EFBBBB}"/>
              </a:ext>
            </a:extLst>
          </p:cNvPr>
          <p:cNvPicPr>
            <a:picLocks noChangeAspect="1"/>
          </p:cNvPicPr>
          <p:nvPr/>
        </p:nvPicPr>
        <p:blipFill>
          <a:blip r:embed="rId2"/>
          <a:stretch>
            <a:fillRect/>
          </a:stretch>
        </p:blipFill>
        <p:spPr>
          <a:xfrm>
            <a:off x="2099035" y="1755751"/>
            <a:ext cx="5701506" cy="4210595"/>
          </a:xfrm>
          <a:prstGeom prst="rect">
            <a:avLst/>
          </a:prstGeom>
        </p:spPr>
      </p:pic>
    </p:spTree>
    <p:extLst>
      <p:ext uri="{BB962C8B-B14F-4D97-AF65-F5344CB8AC3E}">
        <p14:creationId xmlns:p14="http://schemas.microsoft.com/office/powerpoint/2010/main" val="351630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60</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a:t>
            </a:r>
            <a:r>
              <a:rPr lang="pt-PT" dirty="0" err="1"/>
              <a:t>Client</a:t>
            </a:r>
            <a:endParaRPr lang="pt-PT" dirty="0"/>
          </a:p>
        </p:txBody>
      </p:sp>
      <p:pic>
        <p:nvPicPr>
          <p:cNvPr id="35842" name="Picture 2">
            <a:extLst>
              <a:ext uri="{FF2B5EF4-FFF2-40B4-BE49-F238E27FC236}">
                <a16:creationId xmlns:a16="http://schemas.microsoft.com/office/drawing/2014/main" id="{234C5B32-38D1-4A9D-AA56-265052D9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813" b="71081"/>
          <a:stretch/>
        </p:blipFill>
        <p:spPr bwMode="auto">
          <a:xfrm>
            <a:off x="1187624" y="1988840"/>
            <a:ext cx="7822338" cy="38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334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61</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a:t>
            </a:r>
            <a:r>
              <a:rPr lang="pt-PT" dirty="0" err="1"/>
              <a:t>Client</a:t>
            </a:r>
            <a:endParaRPr lang="pt-PT" dirty="0"/>
          </a:p>
        </p:txBody>
      </p:sp>
      <p:pic>
        <p:nvPicPr>
          <p:cNvPr id="35842" name="Picture 2">
            <a:extLst>
              <a:ext uri="{FF2B5EF4-FFF2-40B4-BE49-F238E27FC236}">
                <a16:creationId xmlns:a16="http://schemas.microsoft.com/office/drawing/2014/main" id="{234C5B32-38D1-4A9D-AA56-265052D9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98" r="41021" b="42948"/>
          <a:stretch/>
        </p:blipFill>
        <p:spPr bwMode="auto">
          <a:xfrm>
            <a:off x="1293709" y="1952127"/>
            <a:ext cx="735312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6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62</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a:t>
            </a:r>
            <a:r>
              <a:rPr lang="pt-PT" dirty="0" err="1"/>
              <a:t>Client</a:t>
            </a:r>
            <a:endParaRPr lang="pt-PT" dirty="0"/>
          </a:p>
        </p:txBody>
      </p:sp>
      <p:pic>
        <p:nvPicPr>
          <p:cNvPr id="35842" name="Picture 2">
            <a:extLst>
              <a:ext uri="{FF2B5EF4-FFF2-40B4-BE49-F238E27FC236}">
                <a16:creationId xmlns:a16="http://schemas.microsoft.com/office/drawing/2014/main" id="{234C5B32-38D1-4A9D-AA56-265052D9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t="56986" r="5856" b="-1042"/>
          <a:stretch/>
        </p:blipFill>
        <p:spPr bwMode="auto">
          <a:xfrm>
            <a:off x="1295128" y="1803866"/>
            <a:ext cx="7597352" cy="488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14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63</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a:t>
            </a:r>
            <a:r>
              <a:rPr lang="pt-PT" dirty="0" err="1"/>
              <a:t>Client</a:t>
            </a:r>
            <a:endParaRPr lang="pt-PT" dirty="0"/>
          </a:p>
        </p:txBody>
      </p:sp>
      <p:pic>
        <p:nvPicPr>
          <p:cNvPr id="35842" name="Picture 2">
            <a:extLst>
              <a:ext uri="{FF2B5EF4-FFF2-40B4-BE49-F238E27FC236}">
                <a16:creationId xmlns:a16="http://schemas.microsoft.com/office/drawing/2014/main" id="{234C5B32-38D1-4A9D-AA56-265052D9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10" t="10016" b="45928"/>
          <a:stretch/>
        </p:blipFill>
        <p:spPr bwMode="auto">
          <a:xfrm>
            <a:off x="4355976" y="1340768"/>
            <a:ext cx="4212060" cy="539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86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64</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Server</a:t>
            </a:r>
          </a:p>
        </p:txBody>
      </p:sp>
      <p:pic>
        <p:nvPicPr>
          <p:cNvPr id="36866" name="Picture 2">
            <a:extLst>
              <a:ext uri="{FF2B5EF4-FFF2-40B4-BE49-F238E27FC236}">
                <a16:creationId xmlns:a16="http://schemas.microsoft.com/office/drawing/2014/main" id="{C7A76382-9EC5-45C8-A8E7-5C38FB3E1C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610" y="1892574"/>
            <a:ext cx="7164388" cy="408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1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65</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Server</a:t>
            </a:r>
          </a:p>
        </p:txBody>
      </p:sp>
      <p:pic>
        <p:nvPicPr>
          <p:cNvPr id="36866" name="Picture 2">
            <a:extLst>
              <a:ext uri="{FF2B5EF4-FFF2-40B4-BE49-F238E27FC236}">
                <a16:creationId xmlns:a16="http://schemas.microsoft.com/office/drawing/2014/main" id="{C7A76382-9EC5-45C8-A8E7-5C38FB3E1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71" r="23248" b="44707"/>
          <a:stretch/>
        </p:blipFill>
        <p:spPr bwMode="auto">
          <a:xfrm>
            <a:off x="2197299" y="1916832"/>
            <a:ext cx="5651573" cy="413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86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66</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Server</a:t>
            </a:r>
          </a:p>
        </p:txBody>
      </p:sp>
      <p:pic>
        <p:nvPicPr>
          <p:cNvPr id="36866" name="Picture 2">
            <a:extLst>
              <a:ext uri="{FF2B5EF4-FFF2-40B4-BE49-F238E27FC236}">
                <a16:creationId xmlns:a16="http://schemas.microsoft.com/office/drawing/2014/main" id="{C7A76382-9EC5-45C8-A8E7-5C38FB3E1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77" t="14347" r="-728" b="4112"/>
          <a:stretch/>
        </p:blipFill>
        <p:spPr bwMode="auto">
          <a:xfrm>
            <a:off x="4211960" y="1318456"/>
            <a:ext cx="4540583"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666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67</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Server</a:t>
            </a:r>
          </a:p>
        </p:txBody>
      </p:sp>
      <p:pic>
        <p:nvPicPr>
          <p:cNvPr id="36866" name="Picture 2">
            <a:extLst>
              <a:ext uri="{FF2B5EF4-FFF2-40B4-BE49-F238E27FC236}">
                <a16:creationId xmlns:a16="http://schemas.microsoft.com/office/drawing/2014/main" id="{C7A76382-9EC5-45C8-A8E7-5C38FB3E1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31" t="50870" r="37718" b="-2567"/>
          <a:stretch/>
        </p:blipFill>
        <p:spPr bwMode="auto">
          <a:xfrm>
            <a:off x="2051720" y="1963332"/>
            <a:ext cx="6080449" cy="456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847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68</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err="1"/>
              <a:t>Remote</a:t>
            </a:r>
            <a:r>
              <a:rPr lang="pt-PT" dirty="0"/>
              <a:t> Server</a:t>
            </a:r>
          </a:p>
        </p:txBody>
      </p:sp>
      <p:pic>
        <p:nvPicPr>
          <p:cNvPr id="36866" name="Picture 2">
            <a:extLst>
              <a:ext uri="{FF2B5EF4-FFF2-40B4-BE49-F238E27FC236}">
                <a16:creationId xmlns:a16="http://schemas.microsoft.com/office/drawing/2014/main" id="{C7A76382-9EC5-45C8-A8E7-5C38FB3E1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562" r="73041" b="9424"/>
          <a:stretch/>
        </p:blipFill>
        <p:spPr bwMode="auto">
          <a:xfrm>
            <a:off x="4556990" y="1189876"/>
            <a:ext cx="4176464" cy="547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444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69</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(1)</a:t>
            </a:r>
          </a:p>
        </p:txBody>
      </p:sp>
      <p:pic>
        <p:nvPicPr>
          <p:cNvPr id="41986" name="Picture 2">
            <a:extLst>
              <a:ext uri="{FF2B5EF4-FFF2-40B4-BE49-F238E27FC236}">
                <a16:creationId xmlns:a16="http://schemas.microsoft.com/office/drawing/2014/main" id="{0B5C5357-3FF3-484C-953A-801827308C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880580"/>
            <a:ext cx="6588224" cy="457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7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lstStyle/>
          <a:p>
            <a:pPr algn="ctr"/>
            <a:r>
              <a:rPr lang="pt-PT" dirty="0" err="1"/>
              <a:t>Analysis</a:t>
            </a:r>
            <a:br>
              <a:rPr lang="pt-PT" dirty="0"/>
            </a:br>
            <a:r>
              <a:rPr lang="pt-PT" dirty="0" err="1"/>
              <a:t>System</a:t>
            </a:r>
            <a:r>
              <a:rPr lang="pt-PT" dirty="0"/>
              <a:t> Overview</a:t>
            </a:r>
            <a:endParaRPr lang="en-US"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7</a:t>
            </a:fld>
            <a:endParaRPr lang="en-GB"/>
          </a:p>
        </p:txBody>
      </p:sp>
      <p:sp>
        <p:nvSpPr>
          <p:cNvPr id="6" name="Marcador de Posição do Texto 1">
            <a:extLst>
              <a:ext uri="{FF2B5EF4-FFF2-40B4-BE49-F238E27FC236}">
                <a16:creationId xmlns:a16="http://schemas.microsoft.com/office/drawing/2014/main" id="{9E674256-2525-4707-B084-2735D8926E58}"/>
              </a:ext>
            </a:extLst>
          </p:cNvPr>
          <p:cNvSpPr>
            <a:spLocks noGrp="1"/>
          </p:cNvSpPr>
          <p:nvPr>
            <p:ph type="body" idx="1"/>
          </p:nvPr>
        </p:nvSpPr>
        <p:spPr>
          <a:xfrm>
            <a:off x="1295128" y="1196752"/>
            <a:ext cx="7309320" cy="5976664"/>
          </a:xfrm>
        </p:spPr>
        <p:txBody>
          <a:bodyPr>
            <a:normAutofit/>
          </a:bodyPr>
          <a:lstStyle/>
          <a:p>
            <a:pPr algn="just"/>
            <a:r>
              <a:rPr lang="en-GB" dirty="0">
                <a:solidFill>
                  <a:srgbClr val="373E48"/>
                </a:solidFill>
              </a:rPr>
              <a:t>Software Architecture</a:t>
            </a:r>
          </a:p>
          <a:p>
            <a:pPr lvl="1" algn="just"/>
            <a:r>
              <a:rPr lang="en-GB" dirty="0">
                <a:solidFill>
                  <a:srgbClr val="373E48"/>
                </a:solidFill>
              </a:rPr>
              <a:t>Remote Client</a:t>
            </a:r>
          </a:p>
        </p:txBody>
      </p:sp>
      <p:pic>
        <p:nvPicPr>
          <p:cNvPr id="5" name="Imagem 4">
            <a:extLst>
              <a:ext uri="{FF2B5EF4-FFF2-40B4-BE49-F238E27FC236}">
                <a16:creationId xmlns:a16="http://schemas.microsoft.com/office/drawing/2014/main" id="{2D10AD16-3E22-41B8-8D87-BEEA615B02C9}"/>
              </a:ext>
            </a:extLst>
          </p:cNvPr>
          <p:cNvPicPr>
            <a:picLocks noChangeAspect="1"/>
          </p:cNvPicPr>
          <p:nvPr/>
        </p:nvPicPr>
        <p:blipFill>
          <a:blip r:embed="rId2"/>
          <a:stretch>
            <a:fillRect/>
          </a:stretch>
        </p:blipFill>
        <p:spPr>
          <a:xfrm>
            <a:off x="4800702" y="1731493"/>
            <a:ext cx="3960440" cy="4875541"/>
          </a:xfrm>
          <a:prstGeom prst="rect">
            <a:avLst/>
          </a:prstGeom>
        </p:spPr>
      </p:pic>
    </p:spTree>
    <p:extLst>
      <p:ext uri="{BB962C8B-B14F-4D97-AF65-F5344CB8AC3E}">
        <p14:creationId xmlns:p14="http://schemas.microsoft.com/office/powerpoint/2010/main" val="58302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70</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(1)</a:t>
            </a:r>
          </a:p>
        </p:txBody>
      </p:sp>
      <p:pic>
        <p:nvPicPr>
          <p:cNvPr id="41986" name="Picture 2">
            <a:extLst>
              <a:ext uri="{FF2B5EF4-FFF2-40B4-BE49-F238E27FC236}">
                <a16:creationId xmlns:a16="http://schemas.microsoft.com/office/drawing/2014/main" id="{0B5C5357-3FF3-484C-953A-801827308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17" r="6542" b="45668"/>
          <a:stretch/>
        </p:blipFill>
        <p:spPr bwMode="auto">
          <a:xfrm>
            <a:off x="1763688" y="1988840"/>
            <a:ext cx="6706262"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61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71</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(1)</a:t>
            </a:r>
          </a:p>
        </p:txBody>
      </p:sp>
      <p:pic>
        <p:nvPicPr>
          <p:cNvPr id="41986" name="Picture 2">
            <a:extLst>
              <a:ext uri="{FF2B5EF4-FFF2-40B4-BE49-F238E27FC236}">
                <a16:creationId xmlns:a16="http://schemas.microsoft.com/office/drawing/2014/main" id="{0B5C5357-3FF3-484C-953A-801827308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1313" r="39242" b="392"/>
          <a:stretch/>
        </p:blipFill>
        <p:spPr bwMode="auto">
          <a:xfrm>
            <a:off x="1452266" y="2060848"/>
            <a:ext cx="7283076" cy="401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52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72</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(1)</a:t>
            </a:r>
          </a:p>
        </p:txBody>
      </p:sp>
      <p:pic>
        <p:nvPicPr>
          <p:cNvPr id="41986" name="Picture 2">
            <a:extLst>
              <a:ext uri="{FF2B5EF4-FFF2-40B4-BE49-F238E27FC236}">
                <a16:creationId xmlns:a16="http://schemas.microsoft.com/office/drawing/2014/main" id="{0B5C5357-3FF3-484C-953A-801827308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89" t="53326" r="40" b="1397"/>
          <a:stretch/>
        </p:blipFill>
        <p:spPr bwMode="auto">
          <a:xfrm>
            <a:off x="1979712" y="1988840"/>
            <a:ext cx="6492142"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68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73</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(2)</a:t>
            </a:r>
          </a:p>
        </p:txBody>
      </p:sp>
      <p:pic>
        <p:nvPicPr>
          <p:cNvPr id="47106" name="Picture 2">
            <a:extLst>
              <a:ext uri="{FF2B5EF4-FFF2-40B4-BE49-F238E27FC236}">
                <a16:creationId xmlns:a16="http://schemas.microsoft.com/office/drawing/2014/main" id="{00BCCEB1-9415-477E-BFA5-7582A8AC5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998" y="1900814"/>
            <a:ext cx="7261611" cy="40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19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74</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(2)</a:t>
            </a:r>
          </a:p>
        </p:txBody>
      </p:sp>
      <p:pic>
        <p:nvPicPr>
          <p:cNvPr id="47106" name="Picture 2">
            <a:extLst>
              <a:ext uri="{FF2B5EF4-FFF2-40B4-BE49-F238E27FC236}">
                <a16:creationId xmlns:a16="http://schemas.microsoft.com/office/drawing/2014/main" id="{00BCCEB1-9415-477E-BFA5-7582A8AC5E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303"/>
          <a:stretch/>
        </p:blipFill>
        <p:spPr bwMode="auto">
          <a:xfrm>
            <a:off x="2843808" y="1820264"/>
            <a:ext cx="4693177" cy="463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842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75</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err="1"/>
              <a:t>Class</a:t>
            </a:r>
            <a:r>
              <a:rPr lang="pt-PT" sz="3100" dirty="0"/>
              <a:t> </a:t>
            </a:r>
            <a:r>
              <a:rPr lang="pt-PT" sz="3100" dirty="0" err="1"/>
              <a:t>Diagram</a:t>
            </a:r>
            <a:endParaRPr lang="en-US" b="1" dirty="0"/>
          </a:p>
        </p:txBody>
      </p:sp>
      <p:sp>
        <p:nvSpPr>
          <p:cNvPr id="3" name="Marcador de Posição do Texto 2">
            <a:extLst>
              <a:ext uri="{FF2B5EF4-FFF2-40B4-BE49-F238E27FC236}">
                <a16:creationId xmlns:a16="http://schemas.microsoft.com/office/drawing/2014/main" id="{AF713919-CEFD-4B3F-B963-C0B44B3A00C7}"/>
              </a:ext>
            </a:extLst>
          </p:cNvPr>
          <p:cNvSpPr>
            <a:spLocks noGrp="1"/>
          </p:cNvSpPr>
          <p:nvPr>
            <p:ph type="body" idx="1"/>
          </p:nvPr>
        </p:nvSpPr>
        <p:spPr/>
        <p:txBody>
          <a:bodyPr/>
          <a:lstStyle/>
          <a:p>
            <a:r>
              <a:rPr lang="pt-PT" dirty="0"/>
              <a:t>Local </a:t>
            </a:r>
            <a:r>
              <a:rPr lang="pt-PT" dirty="0" err="1"/>
              <a:t>System</a:t>
            </a:r>
            <a:r>
              <a:rPr lang="pt-PT" dirty="0"/>
              <a:t> (2)</a:t>
            </a:r>
          </a:p>
        </p:txBody>
      </p:sp>
      <p:pic>
        <p:nvPicPr>
          <p:cNvPr id="47106" name="Picture 2">
            <a:extLst>
              <a:ext uri="{FF2B5EF4-FFF2-40B4-BE49-F238E27FC236}">
                <a16:creationId xmlns:a16="http://schemas.microsoft.com/office/drawing/2014/main" id="{00BCCEB1-9415-477E-BFA5-7582A8AC5E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15" r="103"/>
          <a:stretch/>
        </p:blipFill>
        <p:spPr bwMode="auto">
          <a:xfrm>
            <a:off x="4409728" y="1413068"/>
            <a:ext cx="4608512" cy="503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14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Client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76</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21506" name="Picture 2">
            <a:extLst>
              <a:ext uri="{FF2B5EF4-FFF2-40B4-BE49-F238E27FC236}">
                <a16:creationId xmlns:a16="http://schemas.microsoft.com/office/drawing/2014/main" id="{F863F5C2-BD0C-4778-9D77-B5FA814EBB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552" y="1199612"/>
            <a:ext cx="4986920" cy="568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82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Client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77</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21506" name="Picture 2">
            <a:extLst>
              <a:ext uri="{FF2B5EF4-FFF2-40B4-BE49-F238E27FC236}">
                <a16:creationId xmlns:a16="http://schemas.microsoft.com/office/drawing/2014/main" id="{F863F5C2-BD0C-4778-9D77-B5FA814EB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945"/>
          <a:stretch/>
        </p:blipFill>
        <p:spPr bwMode="auto">
          <a:xfrm>
            <a:off x="1979712" y="1831401"/>
            <a:ext cx="6624736" cy="46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18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Client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78</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21506" name="Picture 2">
            <a:extLst>
              <a:ext uri="{FF2B5EF4-FFF2-40B4-BE49-F238E27FC236}">
                <a16:creationId xmlns:a16="http://schemas.microsoft.com/office/drawing/2014/main" id="{F863F5C2-BD0C-4778-9D77-B5FA814EB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7805" r="-2" b="140"/>
          <a:stretch/>
        </p:blipFill>
        <p:spPr bwMode="auto">
          <a:xfrm>
            <a:off x="1979712" y="1831401"/>
            <a:ext cx="6624736" cy="46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392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Server</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79</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19458" name="Picture 2">
            <a:extLst>
              <a:ext uri="{FF2B5EF4-FFF2-40B4-BE49-F238E27FC236}">
                <a16:creationId xmlns:a16="http://schemas.microsoft.com/office/drawing/2014/main" id="{53C53E55-D81D-4F13-A694-28ED6E3B4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547" y="2132856"/>
            <a:ext cx="7734506"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lstStyle/>
          <a:p>
            <a:pPr algn="ctr"/>
            <a:r>
              <a:rPr lang="pt-PT" dirty="0" err="1"/>
              <a:t>Analysis</a:t>
            </a:r>
            <a:br>
              <a:rPr lang="pt-PT" dirty="0"/>
            </a:br>
            <a:r>
              <a:rPr lang="pt-PT" dirty="0" err="1"/>
              <a:t>System</a:t>
            </a:r>
            <a:r>
              <a:rPr lang="pt-PT" dirty="0"/>
              <a:t> Overview</a:t>
            </a:r>
            <a:endParaRPr lang="en-US"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8</a:t>
            </a:fld>
            <a:endParaRPr lang="en-GB"/>
          </a:p>
        </p:txBody>
      </p:sp>
      <p:sp>
        <p:nvSpPr>
          <p:cNvPr id="6" name="Marcador de Posição do Texto 1">
            <a:extLst>
              <a:ext uri="{FF2B5EF4-FFF2-40B4-BE49-F238E27FC236}">
                <a16:creationId xmlns:a16="http://schemas.microsoft.com/office/drawing/2014/main" id="{9E674256-2525-4707-B084-2735D8926E58}"/>
              </a:ext>
            </a:extLst>
          </p:cNvPr>
          <p:cNvSpPr>
            <a:spLocks noGrp="1"/>
          </p:cNvSpPr>
          <p:nvPr>
            <p:ph type="body" idx="1"/>
          </p:nvPr>
        </p:nvSpPr>
        <p:spPr>
          <a:xfrm>
            <a:off x="1295128" y="1196752"/>
            <a:ext cx="7309320" cy="5976664"/>
          </a:xfrm>
        </p:spPr>
        <p:txBody>
          <a:bodyPr>
            <a:normAutofit/>
          </a:bodyPr>
          <a:lstStyle/>
          <a:p>
            <a:pPr algn="just"/>
            <a:r>
              <a:rPr lang="en-GB" dirty="0">
                <a:solidFill>
                  <a:srgbClr val="373E48"/>
                </a:solidFill>
              </a:rPr>
              <a:t>Software Architecture</a:t>
            </a:r>
          </a:p>
          <a:p>
            <a:pPr lvl="1" algn="just"/>
            <a:r>
              <a:rPr lang="en-GB" dirty="0">
                <a:solidFill>
                  <a:srgbClr val="373E48"/>
                </a:solidFill>
              </a:rPr>
              <a:t>Remote Server</a:t>
            </a:r>
          </a:p>
        </p:txBody>
      </p:sp>
      <p:pic>
        <p:nvPicPr>
          <p:cNvPr id="7" name="Imagem 6">
            <a:extLst>
              <a:ext uri="{FF2B5EF4-FFF2-40B4-BE49-F238E27FC236}">
                <a16:creationId xmlns:a16="http://schemas.microsoft.com/office/drawing/2014/main" id="{A2136716-EA52-4FDE-87B9-D3BA89A04906}"/>
              </a:ext>
            </a:extLst>
          </p:cNvPr>
          <p:cNvPicPr>
            <a:picLocks noChangeAspect="1"/>
          </p:cNvPicPr>
          <p:nvPr/>
        </p:nvPicPr>
        <p:blipFill>
          <a:blip r:embed="rId2"/>
          <a:stretch>
            <a:fillRect/>
          </a:stretch>
        </p:blipFill>
        <p:spPr>
          <a:xfrm>
            <a:off x="4945123" y="1614397"/>
            <a:ext cx="3888432" cy="4910946"/>
          </a:xfrm>
          <a:prstGeom prst="rect">
            <a:avLst/>
          </a:prstGeom>
        </p:spPr>
      </p:pic>
    </p:spTree>
    <p:extLst>
      <p:ext uri="{BB962C8B-B14F-4D97-AF65-F5344CB8AC3E}">
        <p14:creationId xmlns:p14="http://schemas.microsoft.com/office/powerpoint/2010/main" val="14512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80</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18438" name="Picture 6">
            <a:extLst>
              <a:ext uri="{FF2B5EF4-FFF2-40B4-BE49-F238E27FC236}">
                <a16:creationId xmlns:a16="http://schemas.microsoft.com/office/drawing/2014/main" id="{0BB90EB0-A132-4DD0-8206-1F77E5FD6D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0952" y="1739291"/>
            <a:ext cx="5213696" cy="478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92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81</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18438" name="Picture 6">
            <a:extLst>
              <a:ext uri="{FF2B5EF4-FFF2-40B4-BE49-F238E27FC236}">
                <a16:creationId xmlns:a16="http://schemas.microsoft.com/office/drawing/2014/main" id="{0BB90EB0-A132-4DD0-8206-1F77E5FD6D4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1154"/>
          <a:stretch/>
        </p:blipFill>
        <p:spPr bwMode="auto">
          <a:xfrm>
            <a:off x="1425798" y="2204864"/>
            <a:ext cx="7264003" cy="325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11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82</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GUI Layouts</a:t>
            </a:r>
            <a:endParaRPr lang="en-US" b="1" dirty="0"/>
          </a:p>
        </p:txBody>
      </p:sp>
      <p:pic>
        <p:nvPicPr>
          <p:cNvPr id="18438" name="Picture 6">
            <a:extLst>
              <a:ext uri="{FF2B5EF4-FFF2-40B4-BE49-F238E27FC236}">
                <a16:creationId xmlns:a16="http://schemas.microsoft.com/office/drawing/2014/main" id="{0BB90EB0-A132-4DD0-8206-1F77E5FD6D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8" t="50324" r="-1798" b="1"/>
          <a:stretch/>
        </p:blipFill>
        <p:spPr bwMode="auto">
          <a:xfrm>
            <a:off x="1003428" y="2060848"/>
            <a:ext cx="8179722"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68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Client</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83</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Software </a:t>
            </a:r>
            <a:r>
              <a:rPr lang="pt-PT" sz="3100" dirty="0" err="1"/>
              <a:t>Test</a:t>
            </a:r>
            <a:r>
              <a:rPr lang="pt-PT" sz="3100" dirty="0"/>
              <a:t> Cases</a:t>
            </a:r>
            <a:endParaRPr lang="en-US" b="1" dirty="0"/>
          </a:p>
        </p:txBody>
      </p:sp>
      <p:pic>
        <p:nvPicPr>
          <p:cNvPr id="8" name="Imagem 7">
            <a:extLst>
              <a:ext uri="{FF2B5EF4-FFF2-40B4-BE49-F238E27FC236}">
                <a16:creationId xmlns:a16="http://schemas.microsoft.com/office/drawing/2014/main" id="{8438DB96-90C8-4ADA-9100-B3C58CDE5528}"/>
              </a:ext>
            </a:extLst>
          </p:cNvPr>
          <p:cNvPicPr>
            <a:picLocks noChangeAspect="1"/>
          </p:cNvPicPr>
          <p:nvPr/>
        </p:nvPicPr>
        <p:blipFill>
          <a:blip r:embed="rId2"/>
          <a:stretch>
            <a:fillRect/>
          </a:stretch>
        </p:blipFill>
        <p:spPr>
          <a:xfrm>
            <a:off x="1490687" y="1809606"/>
            <a:ext cx="7134225" cy="4314825"/>
          </a:xfrm>
          <a:prstGeom prst="rect">
            <a:avLst/>
          </a:prstGeom>
        </p:spPr>
      </p:pic>
    </p:spTree>
    <p:extLst>
      <p:ext uri="{BB962C8B-B14F-4D97-AF65-F5344CB8AC3E}">
        <p14:creationId xmlns:p14="http://schemas.microsoft.com/office/powerpoint/2010/main" val="1655567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Remote Server</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84</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Software </a:t>
            </a:r>
            <a:r>
              <a:rPr lang="pt-PT" sz="3100" dirty="0" err="1"/>
              <a:t>Test</a:t>
            </a:r>
            <a:r>
              <a:rPr lang="pt-PT" sz="3100" dirty="0"/>
              <a:t> Cases</a:t>
            </a:r>
            <a:endParaRPr lang="en-US" b="1" dirty="0"/>
          </a:p>
        </p:txBody>
      </p:sp>
      <p:pic>
        <p:nvPicPr>
          <p:cNvPr id="3" name="Imagem 2">
            <a:extLst>
              <a:ext uri="{FF2B5EF4-FFF2-40B4-BE49-F238E27FC236}">
                <a16:creationId xmlns:a16="http://schemas.microsoft.com/office/drawing/2014/main" id="{F61F8613-CECC-4A1D-9A40-3A485A2B52E9}"/>
              </a:ext>
            </a:extLst>
          </p:cNvPr>
          <p:cNvPicPr>
            <a:picLocks noChangeAspect="1"/>
          </p:cNvPicPr>
          <p:nvPr/>
        </p:nvPicPr>
        <p:blipFill>
          <a:blip r:embed="rId2"/>
          <a:stretch>
            <a:fillRect/>
          </a:stretch>
        </p:blipFill>
        <p:spPr>
          <a:xfrm>
            <a:off x="1720000" y="1734242"/>
            <a:ext cx="6675599" cy="4934895"/>
          </a:xfrm>
          <a:prstGeom prst="rect">
            <a:avLst/>
          </a:prstGeom>
        </p:spPr>
      </p:pic>
    </p:spTree>
    <p:extLst>
      <p:ext uri="{BB962C8B-B14F-4D97-AF65-F5344CB8AC3E}">
        <p14:creationId xmlns:p14="http://schemas.microsoft.com/office/powerpoint/2010/main" val="2873858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DB500B-8A17-4F71-87AE-71DB58E8B802}"/>
              </a:ext>
            </a:extLst>
          </p:cNvPr>
          <p:cNvSpPr>
            <a:spLocks noGrp="1"/>
          </p:cNvSpPr>
          <p:nvPr>
            <p:ph type="body" idx="1"/>
          </p:nvPr>
        </p:nvSpPr>
        <p:spPr>
          <a:xfrm>
            <a:off x="1295128" y="1340768"/>
            <a:ext cx="7525344" cy="5184576"/>
          </a:xfrm>
        </p:spPr>
        <p:txBody>
          <a:bodyPr>
            <a:normAutofit/>
          </a:bodyPr>
          <a:lstStyle/>
          <a:p>
            <a:pPr algn="just"/>
            <a:r>
              <a:rPr lang="en-GB" sz="2400" b="1" dirty="0">
                <a:solidFill>
                  <a:schemeClr val="tx1"/>
                </a:solidFill>
              </a:rPr>
              <a:t>Local System</a:t>
            </a:r>
          </a:p>
        </p:txBody>
      </p:sp>
      <p:sp>
        <p:nvSpPr>
          <p:cNvPr id="4" name="Slide Number Placeholder 3">
            <a:extLst>
              <a:ext uri="{FF2B5EF4-FFF2-40B4-BE49-F238E27FC236}">
                <a16:creationId xmlns:a16="http://schemas.microsoft.com/office/drawing/2014/main" id="{0745D008-EDAD-4331-9E73-6D5636FC88AC}"/>
              </a:ext>
            </a:extLst>
          </p:cNvPr>
          <p:cNvSpPr>
            <a:spLocks noGrp="1"/>
          </p:cNvSpPr>
          <p:nvPr>
            <p:ph type="sldNum" sz="quarter" idx="11"/>
          </p:nvPr>
        </p:nvSpPr>
        <p:spPr/>
        <p:txBody>
          <a:bodyPr/>
          <a:lstStyle/>
          <a:p>
            <a:pPr algn="r"/>
            <a:fld id="{D4C49B74-5DB2-4B03-B1D2-7F6A3C51C318}" type="slidenum">
              <a:rPr lang="en-GB" smtClean="0"/>
              <a:pPr algn="r"/>
              <a:t>85</a:t>
            </a:fld>
            <a:endParaRPr lang="en-GB"/>
          </a:p>
        </p:txBody>
      </p:sp>
      <p:sp>
        <p:nvSpPr>
          <p:cNvPr id="5" name="Título 2">
            <a:extLst>
              <a:ext uri="{FF2B5EF4-FFF2-40B4-BE49-F238E27FC236}">
                <a16:creationId xmlns:a16="http://schemas.microsoft.com/office/drawing/2014/main" id="{4454902E-1AA0-4CEE-9C3D-B324D88DBC72}"/>
              </a:ext>
            </a:extLst>
          </p:cNvPr>
          <p:cNvSpPr>
            <a:spLocks noGrp="1"/>
          </p:cNvSpPr>
          <p:nvPr>
            <p:ph type="title"/>
          </p:nvPr>
        </p:nvSpPr>
        <p:spPr>
          <a:xfrm>
            <a:off x="2339975" y="0"/>
            <a:ext cx="4824413" cy="1196975"/>
          </a:xfrm>
        </p:spPr>
        <p:txBody>
          <a:bodyPr>
            <a:normAutofit/>
          </a:bodyPr>
          <a:lstStyle/>
          <a:p>
            <a:pPr algn="ctr"/>
            <a:r>
              <a:rPr lang="pt-PT" b="1" dirty="0"/>
              <a:t>Design</a:t>
            </a:r>
            <a:br>
              <a:rPr lang="pt-PT" b="1" dirty="0"/>
            </a:br>
            <a:r>
              <a:rPr lang="pt-PT" sz="3100" dirty="0"/>
              <a:t>Software </a:t>
            </a:r>
            <a:r>
              <a:rPr lang="pt-PT" sz="3100" dirty="0" err="1"/>
              <a:t>Test</a:t>
            </a:r>
            <a:r>
              <a:rPr lang="pt-PT" sz="3100" dirty="0"/>
              <a:t> Cases</a:t>
            </a:r>
            <a:endParaRPr lang="en-US" b="1" dirty="0"/>
          </a:p>
        </p:txBody>
      </p:sp>
      <p:pic>
        <p:nvPicPr>
          <p:cNvPr id="3" name="Imagem 2">
            <a:extLst>
              <a:ext uri="{FF2B5EF4-FFF2-40B4-BE49-F238E27FC236}">
                <a16:creationId xmlns:a16="http://schemas.microsoft.com/office/drawing/2014/main" id="{3E37D23A-2788-45CE-93BE-FF92308C0B3F}"/>
              </a:ext>
            </a:extLst>
          </p:cNvPr>
          <p:cNvPicPr>
            <a:picLocks noChangeAspect="1"/>
          </p:cNvPicPr>
          <p:nvPr/>
        </p:nvPicPr>
        <p:blipFill>
          <a:blip r:embed="rId2"/>
          <a:stretch>
            <a:fillRect/>
          </a:stretch>
        </p:blipFill>
        <p:spPr>
          <a:xfrm>
            <a:off x="1979712" y="1763932"/>
            <a:ext cx="6016007" cy="4941168"/>
          </a:xfrm>
          <a:prstGeom prst="rect">
            <a:avLst/>
          </a:prstGeom>
        </p:spPr>
      </p:pic>
    </p:spTree>
    <p:extLst>
      <p:ext uri="{BB962C8B-B14F-4D97-AF65-F5344CB8AC3E}">
        <p14:creationId xmlns:p14="http://schemas.microsoft.com/office/powerpoint/2010/main" val="710228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B12C2390-66C5-417A-A63E-9C0042C7E344}"/>
              </a:ext>
            </a:extLst>
          </p:cNvPr>
          <p:cNvSpPr>
            <a:spLocks noGrp="1"/>
          </p:cNvSpPr>
          <p:nvPr>
            <p:ph type="body" idx="1"/>
          </p:nvPr>
        </p:nvSpPr>
        <p:spPr>
          <a:xfrm>
            <a:off x="1295128" y="1124744"/>
            <a:ext cx="7597352" cy="5760640"/>
          </a:xfrm>
        </p:spPr>
        <p:txBody>
          <a:bodyPr lIns="91440" tIns="45720" rIns="91440" bIns="45720" anchor="ctr">
            <a:normAutofit/>
          </a:bodyPr>
          <a:lstStyle/>
          <a:p>
            <a:pPr marL="0" indent="0" algn="ctr">
              <a:buNone/>
            </a:pPr>
            <a:r>
              <a:rPr lang="pt-PT" sz="4800" b="1" dirty="0" err="1">
                <a:solidFill>
                  <a:schemeClr val="tx1"/>
                </a:solidFill>
              </a:rPr>
              <a:t>Thank</a:t>
            </a:r>
            <a:r>
              <a:rPr lang="pt-PT" sz="4800" b="1" dirty="0">
                <a:solidFill>
                  <a:schemeClr val="tx1"/>
                </a:solidFill>
              </a:rPr>
              <a:t> </a:t>
            </a:r>
            <a:r>
              <a:rPr lang="pt-PT" sz="4800" b="1" dirty="0" err="1">
                <a:solidFill>
                  <a:schemeClr val="tx1"/>
                </a:solidFill>
              </a:rPr>
              <a:t>you</a:t>
            </a:r>
            <a:r>
              <a:rPr lang="pt-PT" sz="4800" b="1" dirty="0">
                <a:solidFill>
                  <a:schemeClr val="tx1"/>
                </a:solidFill>
              </a:rPr>
              <a:t>!!</a:t>
            </a:r>
          </a:p>
          <a:p>
            <a:pPr marL="0" indent="0" algn="ctr">
              <a:buNone/>
            </a:pPr>
            <a:r>
              <a:rPr lang="pt-PT" sz="3200" b="1" dirty="0" err="1">
                <a:solidFill>
                  <a:schemeClr val="tx1"/>
                </a:solidFill>
              </a:rPr>
              <a:t>Any</a:t>
            </a:r>
            <a:r>
              <a:rPr lang="pt-PT" sz="3200" b="1" dirty="0">
                <a:solidFill>
                  <a:schemeClr val="tx1"/>
                </a:solidFill>
              </a:rPr>
              <a:t> </a:t>
            </a:r>
            <a:r>
              <a:rPr lang="pt-PT" sz="3200" b="1" dirty="0" err="1">
                <a:solidFill>
                  <a:schemeClr val="tx1"/>
                </a:solidFill>
              </a:rPr>
              <a:t>questions</a:t>
            </a:r>
            <a:r>
              <a:rPr lang="pt-PT" sz="3200" b="1" dirty="0">
                <a:solidFill>
                  <a:schemeClr val="tx1"/>
                </a:solidFill>
              </a:rPr>
              <a:t>?</a:t>
            </a:r>
            <a:endParaRPr lang="en-US" sz="3200" dirty="0"/>
          </a:p>
          <a:p>
            <a:endParaRPr lang="en-US" dirty="0"/>
          </a:p>
          <a:p>
            <a:endParaRPr lang="en-US" dirty="0"/>
          </a:p>
        </p:txBody>
      </p:sp>
      <p:sp>
        <p:nvSpPr>
          <p:cNvPr id="3" name="Título 2">
            <a:extLst>
              <a:ext uri="{FF2B5EF4-FFF2-40B4-BE49-F238E27FC236}">
                <a16:creationId xmlns:a16="http://schemas.microsoft.com/office/drawing/2014/main" id="{4AC8DC04-938A-4062-AEF9-2AF1933E0481}"/>
              </a:ext>
            </a:extLst>
          </p:cNvPr>
          <p:cNvSpPr>
            <a:spLocks noGrp="1"/>
          </p:cNvSpPr>
          <p:nvPr>
            <p:ph type="title"/>
          </p:nvPr>
        </p:nvSpPr>
        <p:spPr/>
        <p:txBody>
          <a:bodyPr/>
          <a:lstStyle/>
          <a:p>
            <a:pPr algn="ctr"/>
            <a:endParaRPr lang="en-US" dirty="0"/>
          </a:p>
        </p:txBody>
      </p:sp>
      <p:sp>
        <p:nvSpPr>
          <p:cNvPr id="5" name="Slide Number Placeholder 4">
            <a:extLst>
              <a:ext uri="{FF2B5EF4-FFF2-40B4-BE49-F238E27FC236}">
                <a16:creationId xmlns:a16="http://schemas.microsoft.com/office/drawing/2014/main" id="{8F468748-E714-49FF-847C-51929D3D7691}"/>
              </a:ext>
            </a:extLst>
          </p:cNvPr>
          <p:cNvSpPr>
            <a:spLocks noGrp="1"/>
          </p:cNvSpPr>
          <p:nvPr>
            <p:ph type="sldNum" sz="quarter" idx="11"/>
          </p:nvPr>
        </p:nvSpPr>
        <p:spPr/>
        <p:txBody>
          <a:bodyPr/>
          <a:lstStyle/>
          <a:p>
            <a:pPr algn="r"/>
            <a:fld id="{D4C49B74-5DB2-4B03-B1D2-7F6A3C51C318}" type="slidenum">
              <a:rPr lang="en-GB" smtClean="0"/>
              <a:pPr algn="r"/>
              <a:t>86</a:t>
            </a:fld>
            <a:endParaRPr lang="en-GB"/>
          </a:p>
        </p:txBody>
      </p:sp>
    </p:spTree>
    <p:extLst>
      <p:ext uri="{BB962C8B-B14F-4D97-AF65-F5344CB8AC3E}">
        <p14:creationId xmlns:p14="http://schemas.microsoft.com/office/powerpoint/2010/main" val="184665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CAD75C-6CBB-4728-9829-FF3AF5C28B9E}"/>
              </a:ext>
            </a:extLst>
          </p:cNvPr>
          <p:cNvSpPr>
            <a:spLocks noGrp="1"/>
          </p:cNvSpPr>
          <p:nvPr>
            <p:ph type="title"/>
          </p:nvPr>
        </p:nvSpPr>
        <p:spPr/>
        <p:txBody>
          <a:bodyPr/>
          <a:lstStyle/>
          <a:p>
            <a:pPr algn="ctr"/>
            <a:r>
              <a:rPr lang="pt-PT" dirty="0" err="1"/>
              <a:t>Analysis</a:t>
            </a:r>
            <a:br>
              <a:rPr lang="pt-PT" dirty="0"/>
            </a:br>
            <a:r>
              <a:rPr lang="pt-PT" dirty="0" err="1"/>
              <a:t>System</a:t>
            </a:r>
            <a:r>
              <a:rPr lang="pt-PT" dirty="0"/>
              <a:t> Overview</a:t>
            </a:r>
            <a:endParaRPr lang="en-US" dirty="0"/>
          </a:p>
        </p:txBody>
      </p:sp>
      <p:sp>
        <p:nvSpPr>
          <p:cNvPr id="4" name="Slide Number Placeholder 3">
            <a:extLst>
              <a:ext uri="{FF2B5EF4-FFF2-40B4-BE49-F238E27FC236}">
                <a16:creationId xmlns:a16="http://schemas.microsoft.com/office/drawing/2014/main" id="{17FAB7C6-6F88-4D44-BBB3-24B69BF254BC}"/>
              </a:ext>
            </a:extLst>
          </p:cNvPr>
          <p:cNvSpPr>
            <a:spLocks noGrp="1"/>
          </p:cNvSpPr>
          <p:nvPr>
            <p:ph type="sldNum" sz="quarter" idx="11"/>
          </p:nvPr>
        </p:nvSpPr>
        <p:spPr/>
        <p:txBody>
          <a:bodyPr/>
          <a:lstStyle/>
          <a:p>
            <a:pPr algn="r"/>
            <a:fld id="{D4C49B74-5DB2-4B03-B1D2-7F6A3C51C318}" type="slidenum">
              <a:rPr lang="en-GB" smtClean="0"/>
              <a:pPr algn="r"/>
              <a:t>9</a:t>
            </a:fld>
            <a:endParaRPr lang="en-GB"/>
          </a:p>
        </p:txBody>
      </p:sp>
      <p:sp>
        <p:nvSpPr>
          <p:cNvPr id="6" name="Marcador de Posição do Texto 1">
            <a:extLst>
              <a:ext uri="{FF2B5EF4-FFF2-40B4-BE49-F238E27FC236}">
                <a16:creationId xmlns:a16="http://schemas.microsoft.com/office/drawing/2014/main" id="{9E674256-2525-4707-B084-2735D8926E58}"/>
              </a:ext>
            </a:extLst>
          </p:cNvPr>
          <p:cNvSpPr>
            <a:spLocks noGrp="1"/>
          </p:cNvSpPr>
          <p:nvPr>
            <p:ph type="body" idx="1"/>
          </p:nvPr>
        </p:nvSpPr>
        <p:spPr>
          <a:xfrm>
            <a:off x="1295128" y="1196752"/>
            <a:ext cx="7309320" cy="5976664"/>
          </a:xfrm>
        </p:spPr>
        <p:txBody>
          <a:bodyPr>
            <a:normAutofit/>
          </a:bodyPr>
          <a:lstStyle/>
          <a:p>
            <a:pPr algn="just"/>
            <a:r>
              <a:rPr lang="en-GB" dirty="0">
                <a:solidFill>
                  <a:srgbClr val="373E48"/>
                </a:solidFill>
              </a:rPr>
              <a:t>Software Architecture – Local System</a:t>
            </a:r>
          </a:p>
        </p:txBody>
      </p:sp>
      <p:pic>
        <p:nvPicPr>
          <p:cNvPr id="5" name="Imagem 4">
            <a:extLst>
              <a:ext uri="{FF2B5EF4-FFF2-40B4-BE49-F238E27FC236}">
                <a16:creationId xmlns:a16="http://schemas.microsoft.com/office/drawing/2014/main" id="{B02A7C00-8514-4A81-8154-86B5746121AA}"/>
              </a:ext>
            </a:extLst>
          </p:cNvPr>
          <p:cNvPicPr>
            <a:picLocks noChangeAspect="1"/>
          </p:cNvPicPr>
          <p:nvPr/>
        </p:nvPicPr>
        <p:blipFill>
          <a:blip r:embed="rId2"/>
          <a:stretch>
            <a:fillRect/>
          </a:stretch>
        </p:blipFill>
        <p:spPr>
          <a:xfrm>
            <a:off x="1407830" y="1713987"/>
            <a:ext cx="7212169" cy="4977685"/>
          </a:xfrm>
          <a:prstGeom prst="rect">
            <a:avLst/>
          </a:prstGeom>
        </p:spPr>
      </p:pic>
    </p:spTree>
    <p:extLst>
      <p:ext uri="{BB962C8B-B14F-4D97-AF65-F5344CB8AC3E}">
        <p14:creationId xmlns:p14="http://schemas.microsoft.com/office/powerpoint/2010/main" val="116109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sig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file>

<file path=customXml/item3.xml><?xml version="1.0" encoding="utf-8"?>
<ct:contentTypeSchema xmlns:ct="http://schemas.microsoft.com/office/2006/metadata/contentType" xmlns:ma="http://schemas.microsoft.com/office/2006/metadata/properties/metaAttributes" ct:_="" ma:_="" ma:contentTypeName="TemplateFile" ma:contentTypeID="0x0101005EB5FCBB1E5ECD4D83FA6E62BA4F98FF04003B76559807ED7042AFCC9CD6E0E16B7A" ma:contentTypeVersion="23" ma:contentTypeDescription="Create a new document." ma:contentTypeScope="" ma:versionID="4e7ae912b4fbccaa31f4eb83f826eee0"/>
</file>

<file path=customXml/itemProps1.xml><?xml version="1.0" encoding="utf-8"?>
<ds:datastoreItem xmlns:ds="http://schemas.openxmlformats.org/officeDocument/2006/customXml" ds:itemID="{639430A2-2E43-417E-8E0C-4D89782865E9}">
  <ds:schemaRefs>
    <ds:schemaRef ds:uri="http://schemas.microsoft.com/sharepoint/v3/contenttype/forms"/>
  </ds:schemaRefs>
</ds:datastoreItem>
</file>

<file path=customXml/itemProps2.xml><?xml version="1.0" encoding="utf-8"?>
<ds:datastoreItem xmlns:ds="http://schemas.openxmlformats.org/officeDocument/2006/customXml" ds:itemID="{01D2A88F-2AED-40BE-90C1-A4731257203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3739120-6E4D-43F1-BE63-8A56581E977C}">
  <ds:schemaRefs>
    <ds:schemaRef ds:uri="http://schemas.microsoft.com/office/2006/metadata/contentType"/>
    <ds:schemaRef ds:uri="http://schemas.microsoft.com/office/2006/metadata/properties/metaAttributes"/>
  </ds:schemaRefs>
</ds:datastoreItem>
</file>

<file path=docProps/app.xml><?xml version="1.0" encoding="utf-8"?>
<Properties xmlns="http://schemas.openxmlformats.org/officeDocument/2006/extended-properties" xmlns:vt="http://schemas.openxmlformats.org/officeDocument/2006/docPropsVTypes">
  <Template>DesignTemplate</Template>
  <TotalTime>4169</TotalTime>
  <Words>1993</Words>
  <Application>Microsoft Office PowerPoint</Application>
  <PresentationFormat>Apresentação no Ecrã (4:3)</PresentationFormat>
  <Paragraphs>347</Paragraphs>
  <Slides>86</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86</vt:i4>
      </vt:variant>
    </vt:vector>
  </HeadingPairs>
  <TitlesOfParts>
    <vt:vector size="93" baseType="lpstr">
      <vt:lpstr>Arial</vt:lpstr>
      <vt:lpstr>Calibri</vt:lpstr>
      <vt:lpstr>Corbel</vt:lpstr>
      <vt:lpstr>Corbel (corpo)</vt:lpstr>
      <vt:lpstr>NewsGotT-Medi</vt:lpstr>
      <vt:lpstr>NewsGotT-Reg</vt:lpstr>
      <vt:lpstr>DesignTemplate</vt:lpstr>
      <vt:lpstr>MDO – Marketing Digital Outdoor</vt:lpstr>
      <vt:lpstr>Agenda</vt:lpstr>
      <vt:lpstr>Apresentação do PowerPoint</vt:lpstr>
      <vt:lpstr>Problem Statement</vt:lpstr>
      <vt:lpstr>Analysis System Overview</vt:lpstr>
      <vt:lpstr>Analysis System Overview</vt:lpstr>
      <vt:lpstr>Analysis System Overview</vt:lpstr>
      <vt:lpstr>Analysis System Overview</vt:lpstr>
      <vt:lpstr>Analysis System Overview</vt:lpstr>
      <vt:lpstr>Apresentação do PowerPoint</vt:lpstr>
      <vt:lpstr>Theoretical Foundations Scenting Technologies</vt:lpstr>
      <vt:lpstr>Theoretical Foundations Scenting Technologies</vt:lpstr>
      <vt:lpstr>Apresentação do PowerPoint</vt:lpstr>
      <vt:lpstr>Apresentação do PowerPoint</vt:lpstr>
      <vt:lpstr>Theoretical Foundations Computer Vision</vt:lpstr>
      <vt:lpstr>Theoretical Foundations Computer Vision</vt:lpstr>
      <vt:lpstr>Theoretical Foundations Computer Vision</vt:lpstr>
      <vt:lpstr>Theoretical Foundations Computer Vision</vt:lpstr>
      <vt:lpstr>Theoretical Foundations Computer Vision</vt:lpstr>
      <vt:lpstr>Theoretical Foundations RDBMS</vt:lpstr>
      <vt:lpstr>Theoretical Foundations RDBMS</vt:lpstr>
      <vt:lpstr>Theoretical Foundations RDBMS</vt:lpstr>
      <vt:lpstr>Theoretical Foundations RDBMS</vt:lpstr>
      <vt:lpstr>Theoretical Foundations RDBMS</vt:lpstr>
      <vt:lpstr>Theoretical Foundations RDBMS</vt:lpstr>
      <vt:lpstr>Theoretical Foundations Motion Detection</vt:lpstr>
      <vt:lpstr>Theoretical Foundations Camera recording and codecs</vt:lpstr>
      <vt:lpstr>Theoretical Foundations Image Filtering</vt:lpstr>
      <vt:lpstr>Theoretical Foundations GIF Generation</vt:lpstr>
      <vt:lpstr>Theoretical Foundations Social Media Sharing APIs</vt:lpstr>
      <vt:lpstr>Theoretical Foundations UI Framework</vt:lpstr>
      <vt:lpstr>Theoretical Foundations File Transfer Protocols</vt:lpstr>
      <vt:lpstr>Apresentação do PowerPoint</vt:lpstr>
      <vt:lpstr>Apresentação do PowerPoint</vt:lpstr>
      <vt:lpstr>Design Hardware Architecture</vt:lpstr>
      <vt:lpstr>Design Hardware Architecture</vt:lpstr>
      <vt:lpstr>Design Hardware Architecture</vt:lpstr>
      <vt:lpstr>Design Hardware Architecture</vt:lpstr>
      <vt:lpstr>Design Hardware Architecture</vt:lpstr>
      <vt:lpstr>Design Hardware Architecture</vt:lpstr>
      <vt:lpstr>Design Hardware Architecture</vt:lpstr>
      <vt:lpstr>Design Hardware Architecture</vt:lpstr>
      <vt:lpstr>Design Hardware Architecture</vt:lpstr>
      <vt:lpstr>Design Hardware Interfaces Definition</vt:lpstr>
      <vt:lpstr>Design Hardware Interfaces Definition</vt:lpstr>
      <vt:lpstr>Design PCB Design</vt:lpstr>
      <vt:lpstr>Design PCB Design</vt:lpstr>
      <vt:lpstr>Design Hardware Test Cases</vt:lpstr>
      <vt:lpstr>Apresentação do PowerPoint</vt:lpstr>
      <vt:lpstr>Design Component Diagram</vt:lpstr>
      <vt:lpstr>Design Component Diagram</vt:lpstr>
      <vt:lpstr>Design Component Diagram</vt:lpstr>
      <vt:lpstr>Design Component Diagram</vt:lpstr>
      <vt:lpstr>Design Component Diagram</vt:lpstr>
      <vt:lpstr>Design Component Diagram</vt:lpstr>
      <vt:lpstr>Design Component Diagram</vt:lpstr>
      <vt:lpstr>Design Component Diagram</vt:lpstr>
      <vt:lpstr>Design Deployment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Class Diagram</vt:lpstr>
      <vt:lpstr>Design GUI Layouts</vt:lpstr>
      <vt:lpstr>Design GUI Layouts</vt:lpstr>
      <vt:lpstr>Design GUI Layouts</vt:lpstr>
      <vt:lpstr>Design GUI Layouts</vt:lpstr>
      <vt:lpstr>Design GUI Layouts</vt:lpstr>
      <vt:lpstr>Design GUI Layouts</vt:lpstr>
      <vt:lpstr>Design GUI Layouts</vt:lpstr>
      <vt:lpstr>Design Software Test Cases</vt:lpstr>
      <vt:lpstr>Design Software Test Cases</vt:lpstr>
      <vt:lpstr>Design Software Test Cases</vt:lpstr>
      <vt:lpstr>Apresentação do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Hugo</dc:creator>
  <cp:lastModifiedBy>Hugo</cp:lastModifiedBy>
  <cp:revision>263</cp:revision>
  <dcterms:created xsi:type="dcterms:W3CDTF">2012-04-27T13:45:19Z</dcterms:created>
  <dcterms:modified xsi:type="dcterms:W3CDTF">2021-12-15T22:59:04Z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TC100738469990</vt:lpwstr>
  </property>
</Properties>
</file>